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07" r:id="rId2"/>
    <p:sldId id="308" r:id="rId3"/>
    <p:sldId id="309" r:id="rId4"/>
    <p:sldId id="310" r:id="rId5"/>
    <p:sldId id="311" r:id="rId6"/>
    <p:sldId id="312" r:id="rId7"/>
    <p:sldId id="313" r:id="rId8"/>
    <p:sldId id="314" r:id="rId9"/>
    <p:sldId id="315" r:id="rId10"/>
    <p:sldId id="316" r:id="rId11"/>
    <p:sldId id="317" r:id="rId12"/>
    <p:sldId id="318" r:id="rId13"/>
    <p:sldId id="319" r:id="rId14"/>
    <p:sldId id="32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>
      <p:cViewPr>
        <p:scale>
          <a:sx n="82" d="100"/>
          <a:sy n="82" d="100"/>
        </p:scale>
        <p:origin x="-1320" y="-6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1CB51D-73CD-4ADC-9012-F960853DD1DF}" type="datetimeFigureOut">
              <a:rPr lang="en-US" smtClean="0"/>
              <a:t>9/20/2011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A38118-9B4A-4971-8C19-528720D7D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128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CE9A4-5867-40AF-B31F-0DFF38153FD9}" type="datetimeFigureOut">
              <a:rPr lang="en-US" smtClean="0"/>
              <a:pPr/>
              <a:t>9/20/2011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7499-66AE-41B0-8146-B94A34BC06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CE9A4-5867-40AF-B31F-0DFF38153FD9}" type="datetimeFigureOut">
              <a:rPr lang="en-US" smtClean="0"/>
              <a:pPr/>
              <a:t>9/20/2011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7499-66AE-41B0-8146-B94A34BC06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CE9A4-5867-40AF-B31F-0DFF38153FD9}" type="datetimeFigureOut">
              <a:rPr lang="en-US" smtClean="0"/>
              <a:pPr/>
              <a:t>9/20/2011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7499-66AE-41B0-8146-B94A34BC06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CE9A4-5867-40AF-B31F-0DFF38153FD9}" type="datetimeFigureOut">
              <a:rPr lang="en-US" smtClean="0"/>
              <a:pPr/>
              <a:t>9/20/2011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7499-66AE-41B0-8146-B94A34BC06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CE9A4-5867-40AF-B31F-0DFF38153FD9}" type="datetimeFigureOut">
              <a:rPr lang="en-US" smtClean="0"/>
              <a:pPr/>
              <a:t>9/20/2011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7499-66AE-41B0-8146-B94A34BC06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CE9A4-5867-40AF-B31F-0DFF38153FD9}" type="datetimeFigureOut">
              <a:rPr lang="en-US" smtClean="0"/>
              <a:pPr/>
              <a:t>9/20/2011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7499-66AE-41B0-8146-B94A34BC06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CE9A4-5867-40AF-B31F-0DFF38153FD9}" type="datetimeFigureOut">
              <a:rPr lang="en-US" smtClean="0"/>
              <a:pPr/>
              <a:t>9/20/2011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7499-66AE-41B0-8146-B94A34BC06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CE9A4-5867-40AF-B31F-0DFF38153FD9}" type="datetimeFigureOut">
              <a:rPr lang="en-US" smtClean="0"/>
              <a:pPr/>
              <a:t>9/20/2011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7499-66AE-41B0-8146-B94A34BC06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CE9A4-5867-40AF-B31F-0DFF38153FD9}" type="datetimeFigureOut">
              <a:rPr lang="en-US" smtClean="0"/>
              <a:pPr/>
              <a:t>9/20/2011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7499-66AE-41B0-8146-B94A34BC06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CE9A4-5867-40AF-B31F-0DFF38153FD9}" type="datetimeFigureOut">
              <a:rPr lang="en-US" smtClean="0"/>
              <a:pPr/>
              <a:t>9/20/2011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7499-66AE-41B0-8146-B94A34BC06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CE9A4-5867-40AF-B31F-0DFF38153FD9}" type="datetimeFigureOut">
              <a:rPr lang="en-US" smtClean="0"/>
              <a:pPr/>
              <a:t>9/20/2011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7499-66AE-41B0-8146-B94A34BC06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CE9A4-5867-40AF-B31F-0DFF38153FD9}" type="datetimeFigureOut">
              <a:rPr lang="en-US" smtClean="0"/>
              <a:pPr/>
              <a:t>9/20/2011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87499-66AE-41B0-8146-B94A34BC06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mericantelemed.org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mholcomb@telemedicine.arizona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81000"/>
            <a:ext cx="9144000" cy="2743199"/>
          </a:xfrm>
        </p:spPr>
        <p:txBody>
          <a:bodyPr>
            <a:normAutofit/>
          </a:bodyPr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2060"/>
                </a:solidFill>
              </a:rPr>
              <a:t>American Telemedicine Association</a:t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</a:rPr>
              <a:t>Technology Special Interest Group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56" y="3437641"/>
            <a:ext cx="9144000" cy="3048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Mike Holcomb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Chair, ATA Technology SIG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Associate Director, Information Technology,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Arizona Telemedicine Program</a:t>
            </a:r>
            <a:endParaRPr lang="en-US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September </a:t>
            </a:r>
            <a:r>
              <a:rPr lang="en-US" dirty="0" smtClean="0">
                <a:solidFill>
                  <a:schemeClr val="tx1"/>
                </a:solidFill>
              </a:rPr>
              <a:t>22, 2011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645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84632">
              <a:defRPr/>
            </a:pPr>
            <a:r>
              <a:rPr lang="en-US" b="1" dirty="0">
                <a:solidFill>
                  <a:srgbClr val="002060"/>
                </a:solidFill>
              </a:rPr>
              <a:t>ATA Technology SIG Mission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r>
              <a:rPr lang="en-US" smtClean="0"/>
              <a:t>Act as a catalyst for the development of universal access to a contiguous infrastructure of medical communications.</a:t>
            </a:r>
          </a:p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52982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84632">
              <a:defRPr/>
            </a:pPr>
            <a:r>
              <a:rPr lang="en-US" b="1" dirty="0">
                <a:solidFill>
                  <a:srgbClr val="002060"/>
                </a:solidFill>
              </a:rPr>
              <a:t>ATA Technology SIG Activities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r>
              <a:rPr lang="en-US" smtClean="0"/>
              <a:t>Sponsor tutorials and seminars for ATA members</a:t>
            </a:r>
          </a:p>
          <a:p>
            <a:r>
              <a:rPr lang="en-US" smtClean="0"/>
              <a:t>Develop and promote interoperability standards for telemedicine equipment</a:t>
            </a:r>
          </a:p>
          <a:p>
            <a:r>
              <a:rPr lang="en-US" smtClean="0"/>
              <a:t>Provide informational support on telemedicine technology to ATA Leadership, other ATA SIGs and ATA Members </a:t>
            </a:r>
          </a:p>
        </p:txBody>
      </p:sp>
    </p:spTree>
    <p:extLst>
      <p:ext uri="{BB962C8B-B14F-4D97-AF65-F5344CB8AC3E}">
        <p14:creationId xmlns:p14="http://schemas.microsoft.com/office/powerpoint/2010/main" val="1968554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84632">
              <a:defRPr/>
            </a:pPr>
            <a:r>
              <a:rPr lang="en-US" b="1" dirty="0">
                <a:solidFill>
                  <a:srgbClr val="002060"/>
                </a:solidFill>
              </a:rPr>
              <a:t>ATA Technology SIG Leadership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>
            <a:normAutofit fontScale="92500" lnSpcReduction="20000"/>
          </a:bodyPr>
          <a:lstStyle/>
          <a:p>
            <a:pPr marL="521208" indent="-457200">
              <a:defRPr/>
            </a:pPr>
            <a:r>
              <a:rPr lang="en-US" dirty="0" smtClean="0"/>
              <a:t>Leadership May 2010 - May 2012</a:t>
            </a:r>
          </a:p>
          <a:p>
            <a:pPr marL="994410" lvl="1" indent="-457200">
              <a:defRPr/>
            </a:pPr>
            <a:r>
              <a:rPr lang="en-US" dirty="0" smtClean="0"/>
              <a:t>Chair</a:t>
            </a:r>
          </a:p>
          <a:p>
            <a:pPr marL="1220724" lvl="2" indent="-342900">
              <a:defRPr/>
            </a:pPr>
            <a:r>
              <a:rPr lang="en-US" dirty="0" smtClean="0"/>
              <a:t>Mike Holcomb</a:t>
            </a:r>
          </a:p>
          <a:p>
            <a:pPr marL="994410" lvl="1" indent="-457200">
              <a:defRPr/>
            </a:pPr>
            <a:r>
              <a:rPr lang="en-US" dirty="0" smtClean="0"/>
              <a:t>Vice Chair</a:t>
            </a:r>
          </a:p>
          <a:p>
            <a:pPr marL="1220724" lvl="2" indent="-342900">
              <a:defRPr/>
            </a:pPr>
            <a:r>
              <a:rPr lang="en-US" dirty="0" smtClean="0"/>
              <a:t>Charles von </a:t>
            </a:r>
            <a:r>
              <a:rPr lang="en-US" dirty="0" err="1" smtClean="0"/>
              <a:t>Urff</a:t>
            </a:r>
            <a:r>
              <a:rPr lang="en-US" dirty="0" smtClean="0"/>
              <a:t>, Ph.D.</a:t>
            </a:r>
          </a:p>
          <a:p>
            <a:pPr marL="994410" lvl="1" indent="-457200">
              <a:defRPr/>
            </a:pPr>
            <a:r>
              <a:rPr lang="en-US" dirty="0" smtClean="0"/>
              <a:t>Immediate Past Chair</a:t>
            </a:r>
          </a:p>
          <a:p>
            <a:pPr marL="1220724" lvl="2" indent="-342900">
              <a:defRPr/>
            </a:pPr>
            <a:r>
              <a:rPr lang="en-US" dirty="0" smtClean="0"/>
              <a:t>Richard Evans</a:t>
            </a:r>
          </a:p>
          <a:p>
            <a:pPr marL="994410" lvl="1" indent="-457200">
              <a:defRPr/>
            </a:pPr>
            <a:r>
              <a:rPr lang="en-US" dirty="0" smtClean="0"/>
              <a:t>ATA Board Liaisons</a:t>
            </a:r>
          </a:p>
          <a:p>
            <a:pPr marL="1220724" lvl="2" indent="-342900">
              <a:defRPr/>
            </a:pPr>
            <a:r>
              <a:rPr lang="en-US" dirty="0" smtClean="0"/>
              <a:t>A. Stewart Ferguson, Ph.D.</a:t>
            </a:r>
          </a:p>
          <a:p>
            <a:pPr marL="1220724" lvl="2" indent="-342900">
              <a:defRPr/>
            </a:pPr>
            <a:r>
              <a:rPr lang="en-US" dirty="0" smtClean="0"/>
              <a:t>Ronald Merrell, M.D.</a:t>
            </a:r>
          </a:p>
          <a:p>
            <a:pPr marL="994410" lvl="1" indent="-457200">
              <a:defRPr/>
            </a:pPr>
            <a:r>
              <a:rPr lang="en-US" dirty="0" smtClean="0"/>
              <a:t>ATA Inter-SIG Liaisons</a:t>
            </a:r>
          </a:p>
          <a:p>
            <a:pPr marL="1220724" lvl="2" indent="-342900">
              <a:defRPr/>
            </a:pPr>
            <a:r>
              <a:rPr lang="en-US" dirty="0" smtClean="0"/>
              <a:t>Volunteers from Technology SIG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330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84632">
              <a:defRPr/>
            </a:pPr>
            <a:r>
              <a:rPr lang="en-US" b="1" dirty="0">
                <a:solidFill>
                  <a:srgbClr val="002060"/>
                </a:solidFill>
              </a:rPr>
              <a:t>References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r>
              <a:rPr lang="en-US" smtClean="0"/>
              <a:t>American Telemedicine Association</a:t>
            </a:r>
          </a:p>
          <a:p>
            <a:pPr lvl="1"/>
            <a:r>
              <a:rPr lang="en-US" smtClean="0">
                <a:hlinkClick r:id="rId2"/>
              </a:rPr>
              <a:t>http://www.americantelemed.org/</a:t>
            </a:r>
            <a:endParaRPr lang="en-US" smtClean="0"/>
          </a:p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12130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84632">
              <a:defRPr/>
            </a:pPr>
            <a:r>
              <a:rPr lang="en-US" b="1" dirty="0">
                <a:solidFill>
                  <a:srgbClr val="002060"/>
                </a:solidFill>
              </a:rPr>
              <a:t>Thank you!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r>
              <a:rPr lang="en-US" dirty="0" smtClean="0"/>
              <a:t>Mike Holcomb</a:t>
            </a:r>
          </a:p>
          <a:p>
            <a:pPr lvl="1"/>
            <a:r>
              <a:rPr lang="en-US" dirty="0" smtClean="0">
                <a:hlinkClick r:id="rId2"/>
              </a:rPr>
              <a:t>mholcomb@telemedicine.arizona.edu</a:t>
            </a:r>
            <a:r>
              <a:rPr lang="en-US" dirty="0" smtClean="0"/>
              <a:t>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25173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99032"/>
          </a:xfrm>
        </p:spPr>
        <p:txBody>
          <a:bodyPr>
            <a:normAutofit/>
          </a:bodyPr>
          <a:lstStyle/>
          <a:p>
            <a:pPr marL="484632" indent="0" algn="ctr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2060"/>
                </a:solidFill>
              </a:rPr>
              <a:t>ATA Website</a:t>
            </a: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sz="3600" dirty="0" smtClean="0">
                <a:solidFill>
                  <a:srgbClr val="002060"/>
                </a:solidFill>
              </a:rPr>
              <a:t>http://www.americantelemed.org/</a:t>
            </a: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43" y="1447800"/>
            <a:ext cx="7817429" cy="526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3302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84632">
              <a:defRPr/>
            </a:pPr>
            <a:r>
              <a:rPr lang="en-US" sz="4800" b="1" dirty="0">
                <a:solidFill>
                  <a:srgbClr val="002060"/>
                </a:solidFill>
              </a:rPr>
              <a:t>ATA Vision</a:t>
            </a:r>
            <a:endParaRPr lang="en-US" sz="4800" b="1" dirty="0">
              <a:solidFill>
                <a:srgbClr val="002060"/>
              </a:solidFill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r>
              <a:rPr lang="en-US" dirty="0" smtClean="0"/>
              <a:t>Fully integrate telemedicine into transformed healthcare systems</a:t>
            </a:r>
          </a:p>
          <a:p>
            <a:r>
              <a:rPr lang="en-US" dirty="0" smtClean="0"/>
              <a:t>Improve healthcare quality, equity and affordability throughout the world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41845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2060"/>
                </a:solidFill>
              </a:rPr>
              <a:t>ATA Mission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>
            <a:normAutofit fontScale="92500" lnSpcReduction="10000"/>
          </a:bodyPr>
          <a:lstStyle/>
          <a:p>
            <a:pPr marL="521208" indent="-457200" fontAlgn="auto">
              <a:spcAft>
                <a:spcPts val="0"/>
              </a:spcAft>
              <a:defRPr/>
            </a:pPr>
            <a:r>
              <a:rPr lang="en-US" dirty="0"/>
              <a:t>Promote </a:t>
            </a:r>
            <a:r>
              <a:rPr lang="en-US" dirty="0" smtClean="0"/>
              <a:t>professional, ethical, and equitable improvement </a:t>
            </a:r>
            <a:r>
              <a:rPr lang="en-US" dirty="0"/>
              <a:t>of health care delivery through telecommunications and information </a:t>
            </a:r>
            <a:r>
              <a:rPr lang="en-US" dirty="0" smtClean="0"/>
              <a:t>technology</a:t>
            </a:r>
          </a:p>
          <a:p>
            <a:pPr marL="921258" lvl="1" indent="-457200">
              <a:defRPr/>
            </a:pPr>
            <a:r>
              <a:rPr lang="en-US" dirty="0" smtClean="0"/>
              <a:t>Education</a:t>
            </a:r>
          </a:p>
          <a:p>
            <a:pPr marL="921258" lvl="1" indent="-457200">
              <a:defRPr/>
            </a:pPr>
            <a:r>
              <a:rPr lang="en-US" dirty="0" smtClean="0"/>
              <a:t>Clearinghouse</a:t>
            </a:r>
          </a:p>
          <a:p>
            <a:pPr marL="921258" lvl="1" indent="-457200">
              <a:defRPr/>
            </a:pPr>
            <a:r>
              <a:rPr lang="en-US" dirty="0" smtClean="0"/>
              <a:t>Networking </a:t>
            </a:r>
            <a:r>
              <a:rPr lang="en-US" dirty="0"/>
              <a:t>and </a:t>
            </a:r>
            <a:r>
              <a:rPr lang="en-US" dirty="0" smtClean="0"/>
              <a:t>collaboration</a:t>
            </a:r>
          </a:p>
          <a:p>
            <a:pPr marL="921258" lvl="1" indent="-457200">
              <a:defRPr/>
            </a:pPr>
            <a:r>
              <a:rPr lang="en-US" dirty="0" smtClean="0"/>
              <a:t>Promote </a:t>
            </a:r>
            <a:r>
              <a:rPr lang="en-US" dirty="0"/>
              <a:t>research and </a:t>
            </a:r>
            <a:r>
              <a:rPr lang="en-US" dirty="0" smtClean="0"/>
              <a:t>innovation</a:t>
            </a:r>
          </a:p>
          <a:p>
            <a:pPr marL="921258" lvl="1" indent="-457200">
              <a:defRPr/>
            </a:pPr>
            <a:r>
              <a:rPr lang="en-US" dirty="0" smtClean="0"/>
              <a:t>Standards development</a:t>
            </a:r>
          </a:p>
          <a:p>
            <a:pPr marL="921258" lvl="1" indent="-457200">
              <a:defRPr/>
            </a:pPr>
            <a:r>
              <a:rPr lang="en-US" dirty="0" smtClean="0"/>
              <a:t>Consumer </a:t>
            </a:r>
            <a:r>
              <a:rPr lang="en-US" dirty="0"/>
              <a:t>awareness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260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2835922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3620" y="0"/>
            <a:ext cx="2933700" cy="1371600"/>
          </a:xfrm>
        </p:spPr>
        <p:txBody>
          <a:bodyPr>
            <a:noAutofit/>
          </a:bodyPr>
          <a:lstStyle/>
          <a:p>
            <a:pPr indent="0" algn="l" fontAlgn="auto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002060"/>
                </a:solidFill>
              </a:rPr>
              <a:t>ATA President’s </a:t>
            </a:r>
            <a:r>
              <a:rPr lang="en-US" sz="3200" dirty="0" smtClean="0">
                <a:solidFill>
                  <a:srgbClr val="002060"/>
                </a:solidFill>
              </a:rPr>
              <a:t>Circle </a:t>
            </a:r>
            <a:r>
              <a:rPr lang="en-US" sz="3200" dirty="0" smtClean="0">
                <a:solidFill>
                  <a:srgbClr val="002060"/>
                </a:solidFill>
              </a:rPr>
              <a:t>Members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38113"/>
            <a:ext cx="5819775" cy="658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9788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 rot="16200000">
            <a:off x="-2234185" y="2743922"/>
            <a:ext cx="5410202" cy="1399032"/>
          </a:xfrm>
        </p:spPr>
        <p:txBody>
          <a:bodyPr>
            <a:noAutofit/>
          </a:bodyPr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2060"/>
                </a:solidFill>
              </a:rPr>
              <a:t>Corporate Members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 rot="16200000">
            <a:off x="775717" y="2881884"/>
            <a:ext cx="8229600" cy="139903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ctr">
              <a:defRPr/>
            </a:pPr>
            <a:r>
              <a:rPr lang="en-US" sz="4400" b="1" dirty="0">
                <a:ln w="6350">
                  <a:noFill/>
                </a:ln>
                <a:solidFill>
                  <a:srgbClr val="002060"/>
                </a:solidFill>
                <a:latin typeface="+mj-lt"/>
                <a:ea typeface="+mj-ea"/>
                <a:cs typeface="+mj-cs"/>
              </a:rPr>
              <a:t>Institutional Members</a:t>
            </a:r>
            <a:endParaRPr lang="en-US" sz="4400" b="1" dirty="0">
              <a:ln w="6350">
                <a:noFill/>
              </a:ln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2063"/>
            <a:ext cx="3429000" cy="676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76501"/>
            <a:ext cx="3581400" cy="6705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0446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rgbClr val="002060"/>
                </a:solidFill>
              </a:rPr>
              <a:t>ATA Special Interest Groups</a:t>
            </a:r>
            <a:endParaRPr lang="en-US" sz="4800" b="1" dirty="0">
              <a:solidFill>
                <a:srgbClr val="002060"/>
              </a:solidFill>
            </a:endParaRP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r>
              <a:rPr lang="en-US" dirty="0" smtClean="0"/>
              <a:t>ATA Members with similar interests</a:t>
            </a:r>
          </a:p>
          <a:p>
            <a:r>
              <a:rPr lang="en-US" dirty="0" smtClean="0"/>
              <a:t>Share knowledge</a:t>
            </a:r>
          </a:p>
          <a:p>
            <a:r>
              <a:rPr lang="en-US" dirty="0" smtClean="0"/>
              <a:t>Promote and support telemedicine applications within a specialty area</a:t>
            </a:r>
          </a:p>
          <a:p>
            <a:r>
              <a:rPr lang="en-US" dirty="0" smtClean="0"/>
              <a:t>Provide guidance and information to ATA membership under ATA authority</a:t>
            </a:r>
          </a:p>
          <a:p>
            <a:r>
              <a:rPr lang="en-US" dirty="0" smtClean="0"/>
              <a:t>Sponsor activities such as short-courses, presentations or Webinars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14018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algn="ctr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2060"/>
                </a:solidFill>
              </a:rPr>
              <a:t>ATA Member Groups</a:t>
            </a:r>
            <a:endParaRPr lang="en-US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362200"/>
          <a:ext cx="8229600" cy="249403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114800"/>
                <a:gridCol w="4114800"/>
              </a:tblGrid>
              <a:tr h="370793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800" b="0" i="0" kern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Business and Finance</a:t>
                      </a:r>
                      <a:endParaRPr kumimoji="0" lang="en-US" sz="1800" b="0" i="0" kern="1200" dirty="0" smtClean="0">
                        <a:solidFill>
                          <a:schemeClr val="dk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800" b="0" kern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Technology</a:t>
                      </a:r>
                      <a:endParaRPr kumimoji="0" lang="en-US" sz="1800" b="0" kern="1200" dirty="0">
                        <a:solidFill>
                          <a:schemeClr val="dk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14" marB="45714"/>
                </a:tc>
              </a:tr>
              <a:tr h="639999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Home Telehealth &amp; Remote Monitoring</a:t>
                      </a:r>
                      <a:endParaRPr lang="en-US" sz="18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Teledermatology</a:t>
                      </a:r>
                      <a:endParaRPr lang="en-US" sz="18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14" marB="45714"/>
                </a:tc>
              </a:tr>
              <a:tr h="37079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Human Factors</a:t>
                      </a:r>
                      <a:endParaRPr lang="en-US" sz="18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Telehealth Nursing</a:t>
                      </a:r>
                      <a:endParaRPr lang="en-US" sz="18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14" marB="45714"/>
                </a:tc>
              </a:tr>
              <a:tr h="37079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International</a:t>
                      </a:r>
                      <a:endParaRPr lang="en-US" sz="18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Telemental</a:t>
                      </a:r>
                      <a:r>
                        <a:rPr lang="en-US" sz="18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Health</a:t>
                      </a:r>
                      <a:endParaRPr lang="en-US" sz="18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14" marB="45714"/>
                </a:tc>
              </a:tr>
              <a:tr h="37079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Ocular Telehealth</a:t>
                      </a:r>
                      <a:endParaRPr lang="en-US" sz="18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Telerehabilitation</a:t>
                      </a:r>
                      <a:endParaRPr lang="en-US" sz="18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14" marB="45714"/>
                </a:tc>
              </a:tr>
              <a:tr h="37079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Pediatric Telehealth</a:t>
                      </a:r>
                      <a:endParaRPr lang="en-US" sz="18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14" marB="45714"/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304800" y="1371600"/>
            <a:ext cx="8229600" cy="139903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2800" b="1" dirty="0" smtClean="0">
                <a:ln w="6350">
                  <a:noFill/>
                </a:ln>
                <a:solidFill>
                  <a:srgbClr val="002060"/>
                </a:solidFill>
                <a:effectLst/>
              </a:rPr>
              <a:t>Special Interest Groups</a:t>
            </a:r>
            <a:endParaRPr lang="en-US" sz="2800" b="1" dirty="0">
              <a:ln w="6350">
                <a:noFill/>
              </a:ln>
              <a:solidFill>
                <a:srgbClr val="002060"/>
              </a:solidFill>
              <a:effectLst/>
            </a:endParaRP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457200" y="5784850"/>
          <a:ext cx="8229600" cy="37147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114800"/>
                <a:gridCol w="4114800"/>
              </a:tblGrid>
              <a:tr h="371475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800" b="0" i="0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Latin</a:t>
                      </a:r>
                      <a:r>
                        <a:rPr kumimoji="0" lang="en-US" sz="1800" b="0" i="0" kern="1200" baseline="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American &amp; </a:t>
                      </a:r>
                      <a:r>
                        <a:rPr kumimoji="0" lang="en-US" sz="1800" b="0" i="0" kern="1200" baseline="0" dirty="0" err="1" smtClean="0">
                          <a:solidFill>
                            <a:schemeClr val="dk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Carribean</a:t>
                      </a:r>
                      <a:endParaRPr kumimoji="0" lang="en-US" sz="1800" b="0" i="0" kern="1200" dirty="0" smtClean="0">
                        <a:solidFill>
                          <a:schemeClr val="dk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800" b="0" kern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Pacific Islands</a:t>
                      </a:r>
                      <a:endParaRPr kumimoji="0" lang="en-US" sz="1800" b="0" kern="1200" dirty="0">
                        <a:solidFill>
                          <a:schemeClr val="dk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98" marB="45798"/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304800" y="4800600"/>
            <a:ext cx="8229600" cy="139903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2800" b="1" dirty="0" smtClean="0">
                <a:ln w="6350">
                  <a:noFill/>
                </a:ln>
                <a:solidFill>
                  <a:srgbClr val="002060"/>
                </a:solidFill>
                <a:effectLst/>
              </a:rPr>
              <a:t>Regional Chapters</a:t>
            </a:r>
            <a:endParaRPr lang="en-US" sz="2800" b="1" dirty="0">
              <a:ln w="6350">
                <a:noFill/>
              </a:ln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73615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algn="ctr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2060"/>
                </a:solidFill>
              </a:rPr>
              <a:t>ATA Member Groups (</a:t>
            </a:r>
            <a:r>
              <a:rPr lang="en-US" b="1" dirty="0" err="1" smtClean="0">
                <a:solidFill>
                  <a:srgbClr val="002060"/>
                </a:solidFill>
              </a:rPr>
              <a:t>Cont</a:t>
            </a:r>
            <a:r>
              <a:rPr lang="en-US" b="1" dirty="0" smtClean="0">
                <a:solidFill>
                  <a:srgbClr val="002060"/>
                </a:solidFill>
              </a:rPr>
              <a:t>)</a:t>
            </a:r>
            <a:endParaRPr lang="en-US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9541092"/>
              </p:ext>
            </p:extLst>
          </p:nvPr>
        </p:nvGraphicFramePr>
        <p:xfrm>
          <a:off x="457619" y="1752600"/>
          <a:ext cx="8229600" cy="127979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114800"/>
                <a:gridCol w="4114800"/>
              </a:tblGrid>
              <a:tr h="639763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800" b="0" i="0" kern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Emergency</a:t>
                      </a:r>
                      <a:r>
                        <a:rPr kumimoji="0" lang="en-US" sz="1800" b="0" i="0" kern="12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Preparedness and Response</a:t>
                      </a:r>
                      <a:endParaRPr kumimoji="0" lang="en-US" sz="1800" b="0" i="0" kern="1200" dirty="0" smtClean="0">
                        <a:solidFill>
                          <a:schemeClr val="dk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697" marB="45697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800" b="0" kern="120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TeleICU</a:t>
                      </a:r>
                      <a:endParaRPr kumimoji="0" lang="en-US" sz="1800" b="0" kern="1200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0" algn="l" rtl="0" eaLnBrk="1" latinLnBrk="0" hangingPunct="1"/>
                      <a:endParaRPr kumimoji="0" lang="en-US" sz="1800" b="0" kern="1200" dirty="0">
                        <a:solidFill>
                          <a:schemeClr val="dk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697" marB="45697"/>
                </a:tc>
              </a:tr>
              <a:tr h="639763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800" b="0" i="0" kern="1200" dirty="0" err="1" smtClean="0">
                          <a:solidFill>
                            <a:schemeClr val="dk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mHealth</a:t>
                      </a:r>
                      <a:endParaRPr kumimoji="0" lang="en-US" sz="1800" b="0" i="0" kern="1200" dirty="0" smtClean="0">
                        <a:solidFill>
                          <a:schemeClr val="dk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697" marB="45697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800" b="0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Student Member</a:t>
                      </a:r>
                      <a:endParaRPr kumimoji="0" lang="en-US" sz="1800" b="0" kern="1200" dirty="0">
                        <a:solidFill>
                          <a:schemeClr val="dk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697" marB="45697"/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385068" y="838200"/>
            <a:ext cx="8229600" cy="139903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ctr">
              <a:defRPr/>
            </a:pPr>
            <a:r>
              <a:rPr lang="en-US" sz="2800" b="1" dirty="0">
                <a:ln w="6350">
                  <a:noFill/>
                </a:ln>
                <a:solidFill>
                  <a:srgbClr val="002060"/>
                </a:solidFill>
                <a:effectLst/>
              </a:rPr>
              <a:t>Discussion Groups</a:t>
            </a:r>
            <a:endParaRPr lang="en-US" sz="2800" b="1" dirty="0">
              <a:ln w="6350">
                <a:noFill/>
              </a:ln>
              <a:solidFill>
                <a:srgbClr val="002060"/>
              </a:solidFill>
              <a:effectLst/>
            </a:endParaRP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7226693"/>
              </p:ext>
            </p:extLst>
          </p:nvPr>
        </p:nvGraphicFramePr>
        <p:xfrm>
          <a:off x="457200" y="6210744"/>
          <a:ext cx="8229600" cy="36988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114800"/>
                <a:gridCol w="4114800"/>
              </a:tblGrid>
              <a:tr h="369888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800" b="0" i="0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ATA Industry Council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800" b="0" kern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ATA Institutional</a:t>
                      </a:r>
                      <a:r>
                        <a:rPr kumimoji="0" lang="en-US" sz="1800" b="0" kern="12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Member Council</a:t>
                      </a:r>
                      <a:endParaRPr kumimoji="0" lang="en-US" sz="1800" b="0" kern="1200" dirty="0">
                        <a:solidFill>
                          <a:schemeClr val="dk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603" marB="45603"/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240384" y="5257800"/>
            <a:ext cx="8229600" cy="139903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ctr">
              <a:defRPr/>
            </a:pPr>
            <a:r>
              <a:rPr lang="en-US" sz="2800" b="1" dirty="0">
                <a:ln w="6350">
                  <a:noFill/>
                </a:ln>
                <a:solidFill>
                  <a:srgbClr val="002060"/>
                </a:solidFill>
                <a:effectLst/>
              </a:rPr>
              <a:t>Councils</a:t>
            </a:r>
            <a:endParaRPr lang="en-US" sz="2800" b="1" dirty="0">
              <a:ln w="6350">
                <a:noFill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85068" y="2729484"/>
            <a:ext cx="8229600" cy="139903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ctr">
              <a:defRPr/>
            </a:pPr>
            <a:r>
              <a:rPr lang="en-US" sz="2800" b="1" dirty="0" smtClean="0">
                <a:ln w="6350">
                  <a:noFill/>
                </a:ln>
                <a:solidFill>
                  <a:srgbClr val="002060"/>
                </a:solidFill>
                <a:effectLst/>
              </a:rPr>
              <a:t>Policy A-Teams</a:t>
            </a:r>
            <a:endParaRPr lang="en-US" sz="2800" b="1" dirty="0">
              <a:ln w="6350">
                <a:noFill/>
              </a:ln>
              <a:solidFill>
                <a:srgbClr val="002060"/>
              </a:solidFill>
              <a:effectLst/>
            </a:endParaRPr>
          </a:p>
        </p:txBody>
      </p:sp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8081022"/>
              </p:ext>
            </p:extLst>
          </p:nvPr>
        </p:nvGraphicFramePr>
        <p:xfrm>
          <a:off x="457200" y="3657600"/>
          <a:ext cx="8229600" cy="192010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114800"/>
                <a:gridCol w="4114800"/>
              </a:tblGrid>
              <a:tr h="685754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800" b="0" i="0" kern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CPT Coding</a:t>
                      </a:r>
                      <a:endParaRPr kumimoji="0" lang="en-US" sz="1800" b="0" i="0" kern="1200" dirty="0" smtClean="0">
                        <a:solidFill>
                          <a:schemeClr val="dk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697" marB="45697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800" b="0" kern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Home Telehealth Opportunities</a:t>
                      </a:r>
                      <a:r>
                        <a:rPr kumimoji="0" lang="en-US" sz="1800" b="0" kern="12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in PPACA Implementation</a:t>
                      </a:r>
                      <a:endParaRPr kumimoji="0" lang="en-US" sz="1800" b="0" kern="1200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0" algn="l" rtl="0" eaLnBrk="1" latinLnBrk="0" hangingPunct="1"/>
                      <a:endParaRPr kumimoji="0" lang="en-US" sz="1800" b="0" kern="1200" dirty="0">
                        <a:solidFill>
                          <a:schemeClr val="dk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697" marB="45697"/>
                </a:tc>
              </a:tr>
              <a:tr h="152446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800" b="0" i="0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Telehealth Data Exchange</a:t>
                      </a:r>
                      <a:endParaRPr kumimoji="0" lang="en-US" sz="1800" b="0" i="0" kern="1200" dirty="0" smtClean="0">
                        <a:solidFill>
                          <a:schemeClr val="dk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697" marB="45697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800" b="0" kern="1200" dirty="0" err="1" smtClean="0">
                          <a:solidFill>
                            <a:schemeClr val="dk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TeleICU</a:t>
                      </a:r>
                      <a:r>
                        <a:rPr kumimoji="0" lang="en-US" sz="1800" b="0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Work Group</a:t>
                      </a:r>
                      <a:endParaRPr kumimoji="0" lang="en-US" sz="1800" b="0" kern="1200" dirty="0">
                        <a:solidFill>
                          <a:schemeClr val="dk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697" marB="45697"/>
                </a:tc>
              </a:tr>
              <a:tr h="333910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800" b="0" i="0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Medicaid Telehealth</a:t>
                      </a:r>
                      <a:r>
                        <a:rPr kumimoji="0" lang="en-US" sz="1800" b="0" i="0" kern="1200" baseline="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Coverage and Reimbursement</a:t>
                      </a:r>
                      <a:endParaRPr kumimoji="0" lang="en-US" sz="1800" b="0" i="0" kern="1200" dirty="0" smtClean="0">
                        <a:solidFill>
                          <a:schemeClr val="dk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697" marB="45697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800" b="0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Telehealth and Meaningful</a:t>
                      </a:r>
                      <a:r>
                        <a:rPr kumimoji="0" lang="en-US" sz="1800" b="0" kern="1200" baseline="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Use</a:t>
                      </a:r>
                    </a:p>
                    <a:p>
                      <a:pPr marL="0" algn="l" rtl="0" eaLnBrk="1" latinLnBrk="0" hangingPunct="1"/>
                      <a:endParaRPr kumimoji="0" lang="en-US" sz="1800" b="0" kern="1200" dirty="0">
                        <a:solidFill>
                          <a:schemeClr val="dk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697" marB="45697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7567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1177</TotalTime>
  <Words>327</Words>
  <Application>Microsoft Office PowerPoint</Application>
  <PresentationFormat>On-screen Show (4:3)</PresentationFormat>
  <Paragraphs>84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American Telemedicine Association Technology Special Interest Group</vt:lpstr>
      <vt:lpstr>ATA Website http://www.americantelemed.org/</vt:lpstr>
      <vt:lpstr>ATA Vision</vt:lpstr>
      <vt:lpstr>ATA Mission</vt:lpstr>
      <vt:lpstr>ATA President’s Circle Members</vt:lpstr>
      <vt:lpstr>Corporate Members</vt:lpstr>
      <vt:lpstr>ATA Special Interest Groups</vt:lpstr>
      <vt:lpstr>ATA Member Groups</vt:lpstr>
      <vt:lpstr>ATA Member Groups (Cont)</vt:lpstr>
      <vt:lpstr>ATA Technology SIG Mission</vt:lpstr>
      <vt:lpstr>ATA Technology SIG Activities</vt:lpstr>
      <vt:lpstr>ATA Technology SIG Leadership</vt:lpstr>
      <vt:lpstr>References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ATA Technology SIG</dc:title>
  <dc:creator>mholcomb@telemedicine.arizona.edu</dc:creator>
  <cp:lastModifiedBy>Mike Holcomb</cp:lastModifiedBy>
  <cp:revision>44</cp:revision>
  <dcterms:created xsi:type="dcterms:W3CDTF">2011-03-24T23:02:18Z</dcterms:created>
  <dcterms:modified xsi:type="dcterms:W3CDTF">2011-09-20T19:04:50Z</dcterms:modified>
</cp:coreProperties>
</file>