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1" r:id="rId2"/>
  </p:sldMasterIdLst>
  <p:notesMasterIdLst>
    <p:notesMasterId r:id="rId42"/>
  </p:notesMasterIdLst>
  <p:handoutMasterIdLst>
    <p:handoutMasterId r:id="rId43"/>
  </p:handoutMasterIdLst>
  <p:sldIdLst>
    <p:sldId id="335" r:id="rId3"/>
    <p:sldId id="333" r:id="rId4"/>
    <p:sldId id="305" r:id="rId5"/>
    <p:sldId id="357" r:id="rId6"/>
    <p:sldId id="302" r:id="rId7"/>
    <p:sldId id="306" r:id="rId8"/>
    <p:sldId id="369" r:id="rId9"/>
    <p:sldId id="371" r:id="rId10"/>
    <p:sldId id="379" r:id="rId11"/>
    <p:sldId id="378" r:id="rId12"/>
    <p:sldId id="377" r:id="rId13"/>
    <p:sldId id="372" r:id="rId14"/>
    <p:sldId id="374" r:id="rId15"/>
    <p:sldId id="362" r:id="rId16"/>
    <p:sldId id="358" r:id="rId17"/>
    <p:sldId id="359" r:id="rId18"/>
    <p:sldId id="353" r:id="rId19"/>
    <p:sldId id="330" r:id="rId20"/>
    <p:sldId id="356" r:id="rId21"/>
    <p:sldId id="355" r:id="rId22"/>
    <p:sldId id="380" r:id="rId23"/>
    <p:sldId id="366" r:id="rId24"/>
    <p:sldId id="385" r:id="rId25"/>
    <p:sldId id="384" r:id="rId26"/>
    <p:sldId id="381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44" r:id="rId36"/>
    <p:sldId id="345" r:id="rId37"/>
    <p:sldId id="346" r:id="rId38"/>
    <p:sldId id="347" r:id="rId39"/>
    <p:sldId id="348" r:id="rId40"/>
    <p:sldId id="349" r:id="rId41"/>
  </p:sldIdLst>
  <p:sldSz cx="9144000" cy="6858000" type="screen4x3"/>
  <p:notesSz cx="7077075" cy="9051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D9D9D9"/>
    <a:srgbClr val="A50021"/>
    <a:srgbClr val="000066"/>
    <a:srgbClr val="0000CC"/>
    <a:srgbClr val="660066"/>
    <a:srgbClr val="006666"/>
    <a:srgbClr val="66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8" autoAdjust="0"/>
    <p:restoredTop sz="86400" autoAdjust="0"/>
  </p:normalViewPr>
  <p:slideViewPr>
    <p:cSldViewPr>
      <p:cViewPr varScale="1">
        <p:scale>
          <a:sx n="68" d="100"/>
          <a:sy n="68" d="100"/>
        </p:scale>
        <p:origin x="-96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6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525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525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3571207-A239-4903-9EB0-4BCE8CCDD904}" type="datetimeFigureOut">
              <a:rPr lang="en-US"/>
              <a:pPr>
                <a:defRPr/>
              </a:pPr>
              <a:t>9/22/2011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97758"/>
            <a:ext cx="3066733" cy="4525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597758"/>
            <a:ext cx="3066733" cy="4525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C349E94-2FA0-4692-BF63-CC11DA2A8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090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525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525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4CD924F-2CB5-4814-8654-089E1F85123D}" type="datetimeFigureOut">
              <a:rPr lang="en-US"/>
              <a:pPr>
                <a:defRPr/>
              </a:pPr>
              <a:t>9/22/2011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76350" y="67945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299665"/>
            <a:ext cx="5661660" cy="4073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97758"/>
            <a:ext cx="3066733" cy="4525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597758"/>
            <a:ext cx="3066733" cy="4525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1DDAC51-B272-45A3-A6FF-AE90289D97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473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EF4316-698D-418F-8783-83A356230C68}" type="slidenum">
              <a:rPr lang="en-US" smtClean="0"/>
              <a:pPr eaLnBrk="1" hangingPunct="1"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EF6C76-1F2E-4800-BE10-961808D48277}" type="slidenum">
              <a:rPr lang="en-US" smtClean="0"/>
              <a:pPr eaLnBrk="1" hangingPunct="1"/>
              <a:t>3</a:t>
            </a:fld>
            <a:endParaRPr lang="en-US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3610" y="4299665"/>
            <a:ext cx="5189855" cy="40733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6BFF3-B509-4F6D-B92E-4BC0E101F443}" type="slidenum">
              <a:rPr lang="en-US" smtClean="0"/>
              <a:pPr eaLnBrk="1" hangingPunct="1"/>
              <a:t>5</a:t>
            </a:fld>
            <a:endParaRPr lang="en-US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3610" y="4299665"/>
            <a:ext cx="5189855" cy="40733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98C686A-E59A-458A-BA5F-49DA6E403D03}" type="slidenum">
              <a:rPr lang="en-US" smtClean="0"/>
              <a:pPr eaLnBrk="1" hangingPunct="1"/>
              <a:t>6</a:t>
            </a:fld>
            <a:endParaRPr 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3610" y="4299665"/>
            <a:ext cx="5189855" cy="40733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DD562F-53B5-4614-8813-0F41E52C2DB1}" type="slidenum">
              <a:rPr lang="en-US" smtClean="0">
                <a:latin typeface="Arial" pitchFamily="34" charset="0"/>
              </a:rPr>
              <a:pPr/>
              <a:t>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76" y="4298950"/>
            <a:ext cx="5191125" cy="4073525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F1817D-016C-441F-90AA-3F3FBEC6EB75}" type="slidenum">
              <a:rPr lang="en-US" smtClean="0">
                <a:latin typeface="Arial" pitchFamily="34" charset="0"/>
              </a:rPr>
              <a:pPr/>
              <a:t>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76" y="4298950"/>
            <a:ext cx="5191125" cy="4073525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EEBF439-7154-464F-9F9C-95C53215E750}" type="slidenum">
              <a:rPr lang="en-US" smtClean="0"/>
              <a:pPr eaLnBrk="1" hangingPunct="1"/>
              <a:t>18</a:t>
            </a:fld>
            <a:endParaRPr 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3610" y="4299665"/>
            <a:ext cx="5189855" cy="40733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Picture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21224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 descr="Picture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2581275"/>
            <a:ext cx="2298700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2743200" y="6248400"/>
            <a:ext cx="365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7F7F7F"/>
                </a:solidFill>
              </a:rPr>
              <a:t>© 2010, Arizona Telemedicine Program</a:t>
            </a:r>
            <a:endParaRPr lang="en-US" sz="140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762001"/>
            <a:ext cx="80010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038600"/>
            <a:ext cx="9144000" cy="1600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5DC84-78C1-4E72-B49D-CC8C9498E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2010, Arizona Telemedicine Program</a:t>
            </a:r>
          </a:p>
        </p:txBody>
      </p:sp>
    </p:spTree>
    <p:extLst>
      <p:ext uri="{BB962C8B-B14F-4D97-AF65-F5344CB8AC3E}">
        <p14:creationId xmlns:p14="http://schemas.microsoft.com/office/powerpoint/2010/main" val="3069481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2010, Arizona Telemedicine Program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D2FD3-5791-4895-AB75-B856ED5AAF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90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2010, Arizona Telemedicine Program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33ED8-E148-49B5-94CF-4D491D5FA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54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2010, Arizona Telemedicine Program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7BB43-035A-4701-8B29-8E308EF7CC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19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2010, Arizona Telemedicine Program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D094E-556C-4D44-B45A-E3D1D5DCEE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19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2010, Arizona Telemedicine Program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1B8A3-3FF7-4D12-B748-EF4F1E65C6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41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2010, Arizona Telemedicine Program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61737-012E-48A5-9F65-59F884179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89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2010, Arizona Telemedicine Program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7AC5C-1A71-4F95-B977-12E0C2BF0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92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2010, Arizona Telemedicine Program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CF4EE-0693-4391-80C6-F68C41CA8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17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2010, Arizona Telemedicine Program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5D33C-6607-4374-84E2-DFAF67F36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05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2010, Arizona Telemedicine Program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D2D08-1EAB-445F-815D-F89C0E7A9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1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rgbClr val="006666"/>
                </a:solidFill>
              </a:defRPr>
            </a:lvl2pPr>
            <a:lvl3pPr>
              <a:defRPr>
                <a:solidFill>
                  <a:srgbClr val="660066"/>
                </a:solidFill>
              </a:defRPr>
            </a:lvl3pPr>
            <a:lvl4pPr>
              <a:defRPr>
                <a:solidFill>
                  <a:srgbClr val="A50021"/>
                </a:solidFill>
              </a:defRPr>
            </a:lvl4pPr>
            <a:lvl5pPr>
              <a:defRPr>
                <a:solidFill>
                  <a:srgbClr val="666633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2010, Arizona Telemedicine Program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35305-209A-4B47-8357-9D1C3DF6F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88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2010, Arizona Telemedicine Program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EDD2E-193D-4143-B853-A8C283B58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63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2010, Arizona Telemedicine Program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0851D-D5D5-47DC-A189-A342A551D7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69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2010, Arizona Telemedicine Program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99852-BE01-4AF8-9575-F5E14F856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10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2010, Arizona Telemedicine Program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D2FD3-5791-4895-AB75-B856ED5AAF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0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2010, Arizona Telemedicine Program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1FE39-A51D-4A5F-AD25-2332C13781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23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2819400"/>
            <a:ext cx="3467100" cy="312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2819400"/>
            <a:ext cx="3467100" cy="312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2010, Arizona Telemedicine Program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9FFA0-6A8B-42CC-8949-0911671FF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85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676400"/>
            <a:ext cx="7086600" cy="884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52600" y="2819400"/>
            <a:ext cx="34671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372100" y="2819400"/>
            <a:ext cx="34671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372100" y="4457700"/>
            <a:ext cx="34671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2010, Arizona Telemedicine Program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D1092-8588-4186-AC44-D897A0B55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13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676400"/>
            <a:ext cx="7086600" cy="884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2819400"/>
            <a:ext cx="34671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372100" y="2819400"/>
            <a:ext cx="34671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372100" y="4457700"/>
            <a:ext cx="34671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2010, Arizona Telemedicine Program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8E328-EDBE-4085-86D7-45EE83D8F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68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676400"/>
            <a:ext cx="7086600" cy="884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52600" y="2819400"/>
            <a:ext cx="34671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2819400"/>
            <a:ext cx="34671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2010, Arizona Telemedicine Program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DB3A3-2B51-4BF4-A2B3-3A68D35FE3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19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E9A4-5867-40AF-B31F-0DFF38153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7499-66AE-41B0-8146-B94A34BC06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631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248400"/>
            <a:ext cx="3810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7F7F7F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© 2010, Arizona Telemedicine Program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830C4E6-6850-4E75-A82A-268F82980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1066800" y="6172200"/>
            <a:ext cx="69342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" name="Picture 18" descr="Picture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5000"/>
            <a:ext cx="7064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20" descr="Picture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0" y="5926138"/>
            <a:ext cx="850900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48" r:id="rId9"/>
    <p:sldLayoutId id="2147483847" r:id="rId10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•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•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•"/>
        <a:defRPr sz="2000">
          <a:solidFill>
            <a:schemeClr val="accent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7A9FFA"/>
            </a:gs>
            <a:gs pos="50000">
              <a:srgbClr val="F7F9FF"/>
            </a:gs>
            <a:gs pos="100000">
              <a:srgbClr val="7A9FF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© 2010, Arizona Telemedicine Program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7B8C87C4-6CBF-4E9F-BE95-525B29F00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248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99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hlink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hlink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hlink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hlink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mericantelemed.org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oter Placeholder 5"/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7F7F7F"/>
                </a:solidFill>
              </a:rPr>
              <a:t>© 2010, Arizona Telemedicine Program</a:t>
            </a:r>
          </a:p>
        </p:txBody>
      </p:sp>
      <p:sp>
        <p:nvSpPr>
          <p:cNvPr id="12291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09600" y="1371600"/>
            <a:ext cx="8113713" cy="1470025"/>
          </a:xfrm>
        </p:spPr>
        <p:txBody>
          <a:bodyPr/>
          <a:lstStyle/>
          <a:p>
            <a:pPr>
              <a:defRPr/>
            </a:pPr>
            <a:r>
              <a:rPr lang="en-US" sz="3600" b="1" smtClean="0">
                <a:solidFill>
                  <a:schemeClr val="accent6"/>
                </a:solidFill>
                <a:latin typeface="+mn-lt"/>
              </a:rPr>
              <a:t/>
            </a:r>
            <a:br>
              <a:rPr lang="en-US" sz="3600" b="1" smtClean="0">
                <a:solidFill>
                  <a:schemeClr val="accent6"/>
                </a:solidFill>
                <a:latin typeface="+mn-lt"/>
              </a:rPr>
            </a:br>
            <a:endParaRPr lang="en-US" sz="3600" b="1" dirty="0" smtClean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4100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1295400"/>
            <a:ext cx="6400800" cy="1752600"/>
          </a:xfrm>
        </p:spPr>
        <p:txBody>
          <a:bodyPr/>
          <a:lstStyle/>
          <a:p>
            <a:r>
              <a:rPr lang="en-US" sz="4400" smtClean="0"/>
              <a:t>Telehealth</a:t>
            </a:r>
            <a:br>
              <a:rPr lang="en-US" sz="4400" smtClean="0"/>
            </a:br>
            <a:r>
              <a:rPr lang="en-US" sz="4400" smtClean="0"/>
              <a:t>Technology</a:t>
            </a:r>
            <a:br>
              <a:rPr lang="en-US" sz="4400" smtClean="0"/>
            </a:br>
            <a:r>
              <a:rPr lang="en-US" sz="4400" smtClean="0"/>
              <a:t>Resources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0" y="2743200"/>
            <a:ext cx="5562600" cy="7381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099"/>
                </a:solidFill>
                <a:latin typeface="Arial" pitchFamily="34" charset="0"/>
              </a:rPr>
              <a:t/>
            </a:r>
            <a:br>
              <a:rPr lang="en-US" b="1">
                <a:solidFill>
                  <a:srgbClr val="000099"/>
                </a:solidFill>
                <a:latin typeface="Arial" pitchFamily="34" charset="0"/>
              </a:rPr>
            </a:br>
            <a:endParaRPr lang="en-US" sz="24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457200" y="358140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3200" kern="0" dirty="0">
                <a:solidFill>
                  <a:schemeClr val="accent2"/>
                </a:solidFill>
                <a:latin typeface="+mn-lt"/>
              </a:rPr>
              <a:t>Janet </a:t>
            </a:r>
            <a:r>
              <a:rPr lang="en-US" sz="3200" kern="0" dirty="0" smtClean="0">
                <a:solidFill>
                  <a:schemeClr val="accent2"/>
                </a:solidFill>
                <a:latin typeface="+mn-lt"/>
              </a:rPr>
              <a:t>Major, BS</a:t>
            </a:r>
            <a:r>
              <a:rPr lang="en-US" sz="3200" kern="0" dirty="0">
                <a:solidFill>
                  <a:schemeClr val="accent2"/>
                </a:solidFill>
                <a:latin typeface="+mn-lt"/>
              </a:rPr>
              <a:t/>
            </a:r>
            <a:br>
              <a:rPr lang="en-US" sz="3200" kern="0" dirty="0">
                <a:solidFill>
                  <a:schemeClr val="accent2"/>
                </a:solidFill>
                <a:latin typeface="+mn-lt"/>
              </a:rPr>
            </a:br>
            <a:r>
              <a:rPr lang="en-US" sz="3200" kern="0" dirty="0">
                <a:solidFill>
                  <a:schemeClr val="accent2"/>
                </a:solidFill>
                <a:latin typeface="+mn-lt"/>
              </a:rPr>
              <a:t>Technical Coordinator, </a:t>
            </a:r>
            <a:r>
              <a:rPr lang="en-US" sz="3200" kern="0" dirty="0" smtClean="0">
                <a:solidFill>
                  <a:schemeClr val="accent2"/>
                </a:solidFill>
                <a:latin typeface="+mn-lt"/>
              </a:rPr>
              <a:t>ATP</a:t>
            </a:r>
            <a:br>
              <a:rPr lang="en-US" sz="3200" kern="0" dirty="0" smtClean="0">
                <a:solidFill>
                  <a:schemeClr val="accent2"/>
                </a:solidFill>
                <a:latin typeface="+mn-lt"/>
              </a:rPr>
            </a:br>
            <a:r>
              <a:rPr lang="en-US" sz="3200" kern="0" dirty="0" smtClean="0">
                <a:solidFill>
                  <a:schemeClr val="accent2"/>
                </a:solidFill>
                <a:latin typeface="+mn-lt"/>
              </a:rPr>
              <a:t>   Distance Program Coordinator, AHSC</a:t>
            </a:r>
            <a:r>
              <a:rPr lang="en-US" sz="3200" kern="0" dirty="0">
                <a:solidFill>
                  <a:schemeClr val="accent2"/>
                </a:solidFill>
                <a:latin typeface="+mn-lt"/>
              </a:rPr>
              <a:t/>
            </a:r>
            <a:br>
              <a:rPr lang="en-US" sz="3200" kern="0" dirty="0">
                <a:solidFill>
                  <a:schemeClr val="accent2"/>
                </a:solidFill>
                <a:latin typeface="+mn-lt"/>
              </a:rPr>
            </a:br>
            <a:r>
              <a:rPr lang="en-US" sz="3200" kern="0" dirty="0">
                <a:solidFill>
                  <a:schemeClr val="accent2"/>
                </a:solidFill>
                <a:latin typeface="+mn-lt"/>
              </a:rPr>
              <a:t>Board Member, </a:t>
            </a:r>
            <a:r>
              <a:rPr lang="en-US" sz="3200" kern="0" dirty="0" err="1">
                <a:solidFill>
                  <a:schemeClr val="accent2"/>
                </a:solidFill>
                <a:latin typeface="+mn-lt"/>
              </a:rPr>
              <a:t>Telehealth</a:t>
            </a:r>
            <a:r>
              <a:rPr lang="en-US" sz="3200" kern="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3200" kern="0" dirty="0" smtClean="0">
                <a:solidFill>
                  <a:schemeClr val="accent2"/>
                </a:solidFill>
                <a:latin typeface="+mn-lt"/>
              </a:rPr>
              <a:t/>
            </a:r>
            <a:br>
              <a:rPr lang="en-US" sz="3200" kern="0" dirty="0" smtClean="0">
                <a:solidFill>
                  <a:schemeClr val="accent2"/>
                </a:solidFill>
                <a:latin typeface="+mn-lt"/>
              </a:rPr>
            </a:br>
            <a:r>
              <a:rPr lang="en-US" sz="3200" kern="0" dirty="0" smtClean="0">
                <a:solidFill>
                  <a:schemeClr val="accent2"/>
                </a:solidFill>
                <a:latin typeface="+mn-lt"/>
              </a:rPr>
              <a:t>United States Distance Learning Association</a:t>
            </a:r>
            <a:endParaRPr lang="en-US" sz="3200" kern="0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a 0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3796" name="Picture 4" descr="a 0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5844" name="Picture 4" descr="a 0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14400" y="2332037"/>
            <a:ext cx="8229600" cy="4525963"/>
          </a:xfrm>
        </p:spPr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Group Code for Nutritional Counseling: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G0270 MNT Group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1143000"/>
          </a:xfrm>
        </p:spPr>
        <p:txBody>
          <a:bodyPr/>
          <a:lstStyle/>
          <a:p>
            <a:r>
              <a:rPr lang="en-US" dirty="0" smtClean="0"/>
              <a:t>…the rest of the story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2010, Arizona Telemedicine Program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1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90800"/>
            <a:ext cx="8229600" cy="1143000"/>
          </a:xfrm>
        </p:spPr>
        <p:txBody>
          <a:bodyPr/>
          <a:lstStyle/>
          <a:p>
            <a:r>
              <a:rPr lang="en-US" sz="8000" dirty="0" err="1" smtClean="0">
                <a:solidFill>
                  <a:srgbClr val="000099"/>
                </a:solidFill>
              </a:rPr>
              <a:t>Telehealth</a:t>
            </a:r>
            <a:endParaRPr lang="en-US" sz="8000" dirty="0">
              <a:solidFill>
                <a:srgbClr val="00009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2010, Arizona Telemedicine Program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2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2010, Arizona Telemedicine Program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66800" y="1066800"/>
            <a:ext cx="8077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000099"/>
                </a:solidFill>
              </a:rPr>
              <a:t>Telehealth</a:t>
            </a:r>
            <a:r>
              <a:rPr lang="en-US" sz="3200" dirty="0" smtClean="0">
                <a:solidFill>
                  <a:srgbClr val="000099"/>
                </a:solidFill>
              </a:rPr>
              <a:t> is the delivery of health-related services and information via telecommunications technologies. </a:t>
            </a:r>
          </a:p>
          <a:p>
            <a:endParaRPr lang="en-US" sz="3200" dirty="0" smtClean="0">
              <a:solidFill>
                <a:srgbClr val="000099"/>
              </a:solidFill>
            </a:endParaRPr>
          </a:p>
          <a:p>
            <a:r>
              <a:rPr lang="en-US" sz="3200" dirty="0" err="1" smtClean="0">
                <a:solidFill>
                  <a:srgbClr val="000099"/>
                </a:solidFill>
              </a:rPr>
              <a:t>Telehealth</a:t>
            </a:r>
            <a:r>
              <a:rPr lang="en-US" sz="3200" dirty="0" smtClean="0">
                <a:solidFill>
                  <a:srgbClr val="000099"/>
                </a:solidFill>
              </a:rPr>
              <a:t> could be as simple as two health professionals discussing a case over the telephone or as sophisticated as doing robotic surgery between facilities at different ends of the globe.</a:t>
            </a:r>
            <a:endParaRPr lang="en-US" sz="32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01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38200"/>
            <a:ext cx="7157289" cy="50593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0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3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www.telemedicine.arizona.edu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6569075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7F7F7F"/>
                </a:solidFill>
              </a:rPr>
              <a:t>© 2010, Arizona Telemedicine Program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67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4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1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pPr eaLnBrk="1" hangingPunct="1"/>
            <a:r>
              <a:rPr lang="en-US" smtClean="0"/>
              <a:t>Demonstration grant from the information Technology &amp; Evaluation Program (ITEP) or the U.S. Department of Homeland Security</a:t>
            </a:r>
          </a:p>
          <a:p>
            <a:pPr eaLnBrk="1" hangingPunct="1"/>
            <a:r>
              <a:rPr lang="en-US" smtClean="0"/>
              <a:t>30 mile secure Wi-Fi (801.11X) corridor</a:t>
            </a:r>
          </a:p>
        </p:txBody>
      </p:sp>
      <p:sp>
        <p:nvSpPr>
          <p:cNvPr id="512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ATIC DHS Wi-FI Security Project for First Responders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648200"/>
            <a:ext cx="6183313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7F7F7F"/>
                </a:solidFill>
              </a:rPr>
              <a:t>© 2010, Arizona Telemedicine Program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12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0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8001000" cy="1470025"/>
          </a:xfrm>
        </p:spPr>
        <p:txBody>
          <a:bodyPr/>
          <a:lstStyle/>
          <a:p>
            <a:r>
              <a:rPr lang="en-US" dirty="0" smtClean="0"/>
              <a:t>American Telemedicine Association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2010, Arizona Telemedicine Program</a:t>
            </a:r>
            <a:endParaRPr lang="en-US"/>
          </a:p>
        </p:txBody>
      </p:sp>
      <p:pic>
        <p:nvPicPr>
          <p:cNvPr id="1026" name="Picture 2" descr="C:\Documents and Settings\jmajor\My Documents\My Pictures GATEWAY\Institutional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2362200"/>
            <a:ext cx="1752600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1143000"/>
          </a:xfrm>
        </p:spPr>
        <p:txBody>
          <a:bodyPr lIns="92075" tIns="46038" rIns="92075" bIns="46038" anchor="b"/>
          <a:lstStyle/>
          <a:p>
            <a:endParaRPr lang="en-US" smtClean="0"/>
          </a:p>
        </p:txBody>
      </p:sp>
      <p:sp>
        <p:nvSpPr>
          <p:cNvPr id="3277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97163" y="2552700"/>
            <a:ext cx="5456237" cy="1752600"/>
          </a:xfrm>
          <a:noFill/>
        </p:spPr>
        <p:txBody>
          <a:bodyPr lIns="92075" tIns="46038" rIns="92075" bIns="46038" anchor="ctr"/>
          <a:lstStyle/>
          <a:p>
            <a:pPr algn="l"/>
            <a:endParaRPr lang="en-US" smtClean="0"/>
          </a:p>
        </p:txBody>
      </p:sp>
      <p:pic>
        <p:nvPicPr>
          <p:cNvPr id="32772" name="Picture 4" descr="C:\Documents and Settings\jmajor\My Documents\My Pictures\ATA2010\a 13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1049000" cy="853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1143000"/>
          </a:xfrm>
        </p:spPr>
        <p:txBody>
          <a:bodyPr lIns="92075" tIns="46038" rIns="92075" bIns="46038" anchor="b"/>
          <a:lstStyle/>
          <a:p>
            <a:endParaRPr lang="en-US" smtClean="0"/>
          </a:p>
        </p:txBody>
      </p:sp>
      <p:sp>
        <p:nvSpPr>
          <p:cNvPr id="38915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97163" y="2552700"/>
            <a:ext cx="5456237" cy="1752600"/>
          </a:xfrm>
          <a:noFill/>
        </p:spPr>
        <p:txBody>
          <a:bodyPr lIns="92075" tIns="46038" rIns="92075" bIns="46038" anchor="ctr"/>
          <a:lstStyle/>
          <a:p>
            <a:pPr algn="l"/>
            <a:endParaRPr lang="en-US" smtClean="0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273829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1143000"/>
          </a:xfrm>
        </p:spPr>
        <p:txBody>
          <a:bodyPr lIns="92075" tIns="46038" rIns="92075" bIns="46038" anchor="b"/>
          <a:lstStyle/>
          <a:p>
            <a:endParaRPr lang="en-US" smtClean="0"/>
          </a:p>
        </p:txBody>
      </p:sp>
      <p:sp>
        <p:nvSpPr>
          <p:cNvPr id="24579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97163" y="2552700"/>
            <a:ext cx="5456237" cy="1752600"/>
          </a:xfrm>
          <a:noFill/>
        </p:spPr>
        <p:txBody>
          <a:bodyPr lIns="92075" tIns="46038" rIns="92075" bIns="46038" anchor="ctr"/>
          <a:lstStyle/>
          <a:p>
            <a:pPr algn="l"/>
            <a:endParaRPr lang="en-US" smtClean="0"/>
          </a:p>
        </p:txBody>
      </p:sp>
      <p:pic>
        <p:nvPicPr>
          <p:cNvPr id="24580" name="Picture 4" descr="C:\Documents and Settings\jmajor\My Documents\My Pictures\ATA2010\a 7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304800"/>
            <a:ext cx="95504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953274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1143000"/>
          </a:xfrm>
        </p:spPr>
        <p:txBody>
          <a:bodyPr lIns="92075" tIns="46038" rIns="92075" bIns="46038" anchor="b"/>
          <a:lstStyle/>
          <a:p>
            <a:endParaRPr lang="en-US" smtClean="0"/>
          </a:p>
        </p:txBody>
      </p:sp>
      <p:sp>
        <p:nvSpPr>
          <p:cNvPr id="2150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97163" y="2552700"/>
            <a:ext cx="5456237" cy="1752600"/>
          </a:xfrm>
          <a:noFill/>
        </p:spPr>
        <p:txBody>
          <a:bodyPr lIns="92075" tIns="46038" rIns="92075" bIns="46038" anchor="ctr"/>
          <a:lstStyle/>
          <a:p>
            <a:pPr algn="l"/>
            <a:endParaRPr lang="en-US" smtClean="0"/>
          </a:p>
        </p:txBody>
      </p:sp>
      <p:pic>
        <p:nvPicPr>
          <p:cNvPr id="21508" name="Picture 4" descr="C:\Documents and Settings\jmajor\My Documents\My Pictures\ATA2010\a 4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8458200" cy="2362200"/>
          </a:xfrm>
        </p:spPr>
        <p:txBody>
          <a:bodyPr>
            <a:normAutofit/>
          </a:bodyPr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002060"/>
                </a:solidFill>
              </a:rPr>
              <a:t>American Telemedicine Association</a:t>
            </a:r>
            <a:br>
              <a:rPr lang="en-US" sz="3200" b="1" dirty="0" smtClean="0">
                <a:solidFill>
                  <a:srgbClr val="002060"/>
                </a:solidFill>
              </a:rPr>
            </a:br>
            <a:r>
              <a:rPr lang="en-US" sz="3200" b="1" dirty="0" smtClean="0">
                <a:solidFill>
                  <a:srgbClr val="002060"/>
                </a:solidFill>
              </a:rPr>
              <a:t>Technology Special Interest Group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895600"/>
            <a:ext cx="8534400" cy="3048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Mike Holcomb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Chair, ATA Technology SIG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Associate Director, 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Information Technology, 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Arizona Telemedicine Program</a:t>
            </a:r>
            <a:endParaRPr lang="en-US" sz="2800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September 22, 2011</a:t>
            </a:r>
          </a:p>
        </p:txBody>
      </p:sp>
    </p:spTree>
    <p:extLst>
      <p:ext uri="{BB962C8B-B14F-4D97-AF65-F5344CB8AC3E}">
        <p14:creationId xmlns:p14="http://schemas.microsoft.com/office/powerpoint/2010/main" val="373652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99032"/>
          </a:xfrm>
        </p:spPr>
        <p:txBody>
          <a:bodyPr>
            <a:normAutofit/>
          </a:bodyPr>
          <a:lstStyle/>
          <a:p>
            <a:pPr marL="484632" indent="0" algn="ctr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2060"/>
                </a:solidFill>
              </a:rPr>
              <a:t>ATA Website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sz="3600" dirty="0" smtClean="0">
                <a:solidFill>
                  <a:srgbClr val="002060"/>
                </a:solidFill>
              </a:rPr>
              <a:t>http://www.americantelemed.org/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43" y="1447800"/>
            <a:ext cx="7817429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05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r>
              <a:rPr lang="en-US" dirty="0" smtClean="0"/>
              <a:t>Fully integrate telemedicine into transformed healthcare systems</a:t>
            </a:r>
          </a:p>
          <a:p>
            <a:r>
              <a:rPr lang="en-US" dirty="0" smtClean="0"/>
              <a:t>Improve healthcare quality, equity and affordability throughout the world</a:t>
            </a:r>
          </a:p>
          <a:p>
            <a:pPr lvl="2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84632">
              <a:defRPr/>
            </a:pPr>
            <a:r>
              <a:rPr lang="en-US" sz="4800" b="1" dirty="0">
                <a:solidFill>
                  <a:srgbClr val="002060"/>
                </a:solidFill>
              </a:rPr>
              <a:t>ATA Vision</a:t>
            </a:r>
          </a:p>
        </p:txBody>
      </p:sp>
    </p:spTree>
    <p:extLst>
      <p:ext uri="{BB962C8B-B14F-4D97-AF65-F5344CB8AC3E}">
        <p14:creationId xmlns:p14="http://schemas.microsoft.com/office/powerpoint/2010/main" val="195620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>
            <a:normAutofit fontScale="92500" lnSpcReduction="10000"/>
          </a:bodyPr>
          <a:lstStyle/>
          <a:p>
            <a:pPr marL="521208" indent="-457200" fontAlgn="auto">
              <a:spcAft>
                <a:spcPts val="0"/>
              </a:spcAft>
              <a:defRPr/>
            </a:pPr>
            <a:r>
              <a:rPr lang="en-US" dirty="0"/>
              <a:t>Promote </a:t>
            </a:r>
            <a:r>
              <a:rPr lang="en-US" dirty="0" smtClean="0"/>
              <a:t>professional, ethical, and equitable improvement </a:t>
            </a:r>
            <a:r>
              <a:rPr lang="en-US" dirty="0"/>
              <a:t>of health care delivery through telecommunications and information </a:t>
            </a:r>
            <a:r>
              <a:rPr lang="en-US" dirty="0" smtClean="0"/>
              <a:t>technology</a:t>
            </a:r>
          </a:p>
          <a:p>
            <a:pPr marL="921258" lvl="1" indent="-457200">
              <a:defRPr/>
            </a:pPr>
            <a:r>
              <a:rPr lang="en-US" dirty="0" smtClean="0"/>
              <a:t>Education</a:t>
            </a:r>
          </a:p>
          <a:p>
            <a:pPr marL="921258" lvl="1" indent="-457200">
              <a:defRPr/>
            </a:pPr>
            <a:r>
              <a:rPr lang="en-US" dirty="0" smtClean="0"/>
              <a:t>Clearinghouse</a:t>
            </a:r>
          </a:p>
          <a:p>
            <a:pPr marL="921258" lvl="1" indent="-457200">
              <a:defRPr/>
            </a:pPr>
            <a:r>
              <a:rPr lang="en-US" dirty="0" smtClean="0"/>
              <a:t>Networking </a:t>
            </a:r>
            <a:r>
              <a:rPr lang="en-US" dirty="0"/>
              <a:t>and </a:t>
            </a:r>
            <a:r>
              <a:rPr lang="en-US" dirty="0" smtClean="0"/>
              <a:t>collaboration</a:t>
            </a:r>
          </a:p>
          <a:p>
            <a:pPr marL="921258" lvl="1" indent="-457200">
              <a:defRPr/>
            </a:pPr>
            <a:r>
              <a:rPr lang="en-US" dirty="0" smtClean="0"/>
              <a:t>Promote </a:t>
            </a:r>
            <a:r>
              <a:rPr lang="en-US" dirty="0"/>
              <a:t>research and </a:t>
            </a:r>
            <a:r>
              <a:rPr lang="en-US" dirty="0" smtClean="0"/>
              <a:t>innovation</a:t>
            </a:r>
          </a:p>
          <a:p>
            <a:pPr marL="921258" lvl="1" indent="-457200">
              <a:defRPr/>
            </a:pPr>
            <a:r>
              <a:rPr lang="en-US" dirty="0" smtClean="0"/>
              <a:t>Standards development</a:t>
            </a:r>
          </a:p>
          <a:p>
            <a:pPr marL="921258" lvl="1" indent="-457200">
              <a:defRPr/>
            </a:pPr>
            <a:r>
              <a:rPr lang="en-US" dirty="0" smtClean="0"/>
              <a:t>Consumer </a:t>
            </a:r>
            <a:r>
              <a:rPr lang="en-US" dirty="0"/>
              <a:t>awareness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2060"/>
                </a:solidFill>
              </a:rPr>
              <a:t>ATA Mission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64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ZM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96938"/>
            <a:ext cx="5029200" cy="596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9" name="AutoShape 5"/>
          <p:cNvSpPr>
            <a:spLocks noChangeArrowheads="1"/>
          </p:cNvSpPr>
          <p:nvPr/>
        </p:nvSpPr>
        <p:spPr bwMode="auto">
          <a:xfrm>
            <a:off x="6069013" y="3222625"/>
            <a:ext cx="346075" cy="206375"/>
          </a:xfrm>
          <a:prstGeom prst="star5">
            <a:avLst/>
          </a:pr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1081088"/>
            <a:ext cx="367347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6053138" y="3357563"/>
            <a:ext cx="969962" cy="377825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Amado</a:t>
            </a:r>
          </a:p>
        </p:txBody>
      </p:sp>
      <p:sp>
        <p:nvSpPr>
          <p:cNvPr id="6150" name="Title 7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pPr eaLnBrk="1" hangingPunct="1"/>
            <a:r>
              <a:rPr lang="en-US" smtClean="0"/>
              <a:t>WiFi Corridor Project</a:t>
            </a:r>
          </a:p>
        </p:txBody>
      </p:sp>
      <p:sp>
        <p:nvSpPr>
          <p:cNvPr id="6151" name="Line 3"/>
          <p:cNvSpPr>
            <a:spLocks noChangeShapeType="1"/>
          </p:cNvSpPr>
          <p:nvPr/>
        </p:nvSpPr>
        <p:spPr bwMode="auto">
          <a:xfrm flipH="1">
            <a:off x="3505200" y="3810000"/>
            <a:ext cx="2286000" cy="22860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124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7F7F7F"/>
                </a:solidFill>
              </a:rPr>
              <a:t>© 2010, Arizona Telemedicine Program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2835922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3620" y="0"/>
            <a:ext cx="2933700" cy="1371600"/>
          </a:xfrm>
        </p:spPr>
        <p:txBody>
          <a:bodyPr>
            <a:noAutofit/>
          </a:bodyPr>
          <a:lstStyle/>
          <a:p>
            <a:pPr indent="0" algn="l"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ATA President’s Circle Members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38113"/>
            <a:ext cx="5819775" cy="658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24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 rot="16200000">
            <a:off x="-2234185" y="2743922"/>
            <a:ext cx="5410202" cy="1399032"/>
          </a:xfrm>
        </p:spPr>
        <p:txBody>
          <a:bodyPr>
            <a:noAutofit/>
          </a:bodyPr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2060"/>
                </a:solidFill>
              </a:rPr>
              <a:t>Corporate Members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 rot="16200000">
            <a:off x="775717" y="2881884"/>
            <a:ext cx="8229600" cy="13990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400" b="1" dirty="0">
                <a:ln w="6350">
                  <a:noFill/>
                </a:ln>
                <a:solidFill>
                  <a:srgbClr val="002060"/>
                </a:solidFill>
                <a:latin typeface="Calibri"/>
              </a:rPr>
              <a:t>Institutional Members</a:t>
            </a:r>
          </a:p>
        </p:txBody>
      </p:sp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2063"/>
            <a:ext cx="3429000" cy="676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76501"/>
            <a:ext cx="3581400" cy="6705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90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r>
              <a:rPr lang="en-US" dirty="0" smtClean="0"/>
              <a:t>ATA Members with similar interests</a:t>
            </a:r>
          </a:p>
          <a:p>
            <a:r>
              <a:rPr lang="en-US" dirty="0" smtClean="0"/>
              <a:t>Share knowledge</a:t>
            </a:r>
          </a:p>
          <a:p>
            <a:r>
              <a:rPr lang="en-US" dirty="0" smtClean="0"/>
              <a:t>Promote and support telemedicine applications within a specialty area</a:t>
            </a:r>
          </a:p>
          <a:p>
            <a:r>
              <a:rPr lang="en-US" dirty="0" smtClean="0"/>
              <a:t>Provide guidance and information to ATA membership under ATA authority</a:t>
            </a:r>
          </a:p>
          <a:p>
            <a:r>
              <a:rPr lang="en-US" dirty="0" smtClean="0"/>
              <a:t>Sponsor activities such as short-courses, presentations or Webinars</a:t>
            </a:r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rgbClr val="002060"/>
                </a:solidFill>
              </a:rPr>
              <a:t>ATA Special Interest Groups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25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362200"/>
          <a:ext cx="8229600" cy="249403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114800"/>
                <a:gridCol w="4114800"/>
              </a:tblGrid>
              <a:tr h="37079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800" b="0" i="0" kern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Business and Finance</a:t>
                      </a:r>
                      <a:endParaRPr kumimoji="0" lang="en-US" sz="1800" b="0" i="0" kern="1200" dirty="0" smtClean="0">
                        <a:solidFill>
                          <a:schemeClr val="dk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800" b="0" kern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Technology</a:t>
                      </a:r>
                      <a:endParaRPr kumimoji="0" lang="en-US" sz="1800" b="0" kern="1200" dirty="0">
                        <a:solidFill>
                          <a:schemeClr val="dk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4" marB="45714"/>
                </a:tc>
              </a:tr>
              <a:tr h="63999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Home Telehealth &amp; Remote Monitoring</a:t>
                      </a:r>
                      <a:endParaRPr lang="en-US" sz="18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Teledermatology</a:t>
                      </a:r>
                      <a:endParaRPr lang="en-US" sz="18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4" marB="45714"/>
                </a:tc>
              </a:tr>
              <a:tr h="370793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Human Factors</a:t>
                      </a:r>
                      <a:endParaRPr lang="en-US" sz="18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Telehealth Nursing</a:t>
                      </a:r>
                      <a:endParaRPr lang="en-US" sz="18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4" marB="45714"/>
                </a:tc>
              </a:tr>
              <a:tr h="370793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International</a:t>
                      </a:r>
                      <a:endParaRPr lang="en-US" sz="18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Telemental</a:t>
                      </a:r>
                      <a:r>
                        <a:rPr lang="en-US" sz="1800" baseline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Health</a:t>
                      </a:r>
                      <a:endParaRPr lang="en-US" sz="18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4" marB="45714"/>
                </a:tc>
              </a:tr>
              <a:tr h="370793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Ocular Telehealth</a:t>
                      </a:r>
                      <a:endParaRPr lang="en-US" sz="18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Telerehabilitation</a:t>
                      </a:r>
                      <a:endParaRPr lang="en-US" sz="18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4" marB="45714"/>
                </a:tc>
              </a:tr>
              <a:tr h="370793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Pediatric Telehealth</a:t>
                      </a:r>
                      <a:endParaRPr lang="en-US" sz="18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14" marB="45714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algn="ctr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2060"/>
                </a:solidFill>
              </a:rPr>
              <a:t>ATA Member Groups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4800" y="1371600"/>
            <a:ext cx="8229600" cy="13990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800" b="1" dirty="0" smtClean="0">
                <a:ln w="6350">
                  <a:noFill/>
                </a:ln>
                <a:solidFill>
                  <a:srgbClr val="002060"/>
                </a:solidFill>
                <a:effectLst/>
              </a:rPr>
              <a:t>Special Interest Groups</a:t>
            </a:r>
            <a:endParaRPr lang="en-US" sz="2800" b="1" dirty="0">
              <a:ln w="6350">
                <a:noFill/>
              </a:ln>
              <a:solidFill>
                <a:srgbClr val="002060"/>
              </a:solidFill>
              <a:effectLst/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457200" y="5784850"/>
          <a:ext cx="8229600" cy="37147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114800"/>
                <a:gridCol w="4114800"/>
              </a:tblGrid>
              <a:tr h="37147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800" b="0" i="0" kern="1200" dirty="0" smtClean="0">
                          <a:solidFill>
                            <a:schemeClr val="dk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Latin</a:t>
                      </a:r>
                      <a:r>
                        <a:rPr kumimoji="0" lang="en-US" sz="1800" b="0" i="0" kern="1200" baseline="0" dirty="0" smtClean="0">
                          <a:solidFill>
                            <a:schemeClr val="dk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American &amp; </a:t>
                      </a:r>
                      <a:r>
                        <a:rPr kumimoji="0" lang="en-US" sz="1800" b="0" i="0" kern="1200" baseline="0" dirty="0" err="1" smtClean="0">
                          <a:solidFill>
                            <a:schemeClr val="dk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Carribean</a:t>
                      </a:r>
                      <a:endParaRPr kumimoji="0" lang="en-US" sz="1800" b="0" i="0" kern="1200" dirty="0" smtClean="0">
                        <a:solidFill>
                          <a:schemeClr val="dk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98" marB="45798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800" b="0" kern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Pacific Islands</a:t>
                      </a:r>
                      <a:endParaRPr kumimoji="0" lang="en-US" sz="1800" b="0" kern="1200" dirty="0">
                        <a:solidFill>
                          <a:schemeClr val="dk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98" marB="45798"/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304800" y="4800600"/>
            <a:ext cx="8229600" cy="13990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800" b="1" dirty="0" smtClean="0">
                <a:ln w="6350">
                  <a:noFill/>
                </a:ln>
                <a:solidFill>
                  <a:srgbClr val="002060"/>
                </a:solidFill>
                <a:effectLst/>
              </a:rPr>
              <a:t>Regional Chapters</a:t>
            </a:r>
            <a:endParaRPr lang="en-US" sz="2800" b="1" dirty="0">
              <a:ln w="6350">
                <a:noFill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852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5283429"/>
              </p:ext>
            </p:extLst>
          </p:nvPr>
        </p:nvGraphicFramePr>
        <p:xfrm>
          <a:off x="457619" y="1752600"/>
          <a:ext cx="8229600" cy="127979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114800"/>
                <a:gridCol w="4114800"/>
              </a:tblGrid>
              <a:tr h="63976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800" b="0" i="0" kern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Emergency</a:t>
                      </a:r>
                      <a:r>
                        <a:rPr kumimoji="0" lang="en-US" sz="1800" b="0" i="0" kern="1200" baseline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Preparedness and Response</a:t>
                      </a:r>
                      <a:endParaRPr kumimoji="0" lang="en-US" sz="1800" b="0" i="0" kern="1200" dirty="0" smtClean="0">
                        <a:solidFill>
                          <a:schemeClr val="dk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697" marB="45697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800" b="0" kern="1200" dirty="0" err="1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TeleICU</a:t>
                      </a:r>
                      <a:endParaRPr kumimoji="0" lang="en-US" sz="1800" b="0" kern="12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marL="0" algn="l" rtl="0" eaLnBrk="1" latinLnBrk="0" hangingPunct="1"/>
                      <a:endParaRPr kumimoji="0" lang="en-US" sz="1800" b="0" kern="1200" dirty="0">
                        <a:solidFill>
                          <a:schemeClr val="dk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697" marB="45697"/>
                </a:tc>
              </a:tr>
              <a:tr h="63976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800" b="0" i="0" kern="1200" dirty="0" err="1" smtClean="0">
                          <a:solidFill>
                            <a:schemeClr val="dk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mHealth</a:t>
                      </a:r>
                      <a:endParaRPr kumimoji="0" lang="en-US" sz="1800" b="0" i="0" kern="1200" dirty="0" smtClean="0">
                        <a:solidFill>
                          <a:schemeClr val="dk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697" marB="45697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800" b="0" kern="1200" dirty="0" smtClean="0">
                          <a:solidFill>
                            <a:schemeClr val="dk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Student Member</a:t>
                      </a:r>
                      <a:endParaRPr kumimoji="0" lang="en-US" sz="1800" b="0" kern="1200" dirty="0">
                        <a:solidFill>
                          <a:schemeClr val="dk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697" marB="45697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algn="ctr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2060"/>
                </a:solidFill>
              </a:rPr>
              <a:t>ATA Member Groups (</a:t>
            </a:r>
            <a:r>
              <a:rPr lang="en-US" b="1" dirty="0" err="1" smtClean="0">
                <a:solidFill>
                  <a:srgbClr val="002060"/>
                </a:solidFill>
              </a:rPr>
              <a:t>Cont</a:t>
            </a:r>
            <a:r>
              <a:rPr lang="en-US" b="1" dirty="0" smtClean="0">
                <a:solidFill>
                  <a:srgbClr val="002060"/>
                </a:solidFill>
              </a:rPr>
              <a:t>)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5068" y="838200"/>
            <a:ext cx="8229600" cy="13990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800" b="1" dirty="0">
                <a:ln w="6350">
                  <a:noFill/>
                </a:ln>
                <a:solidFill>
                  <a:srgbClr val="002060"/>
                </a:solidFill>
                <a:effectLst/>
              </a:rPr>
              <a:t>Discussion Groups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8926384"/>
              </p:ext>
            </p:extLst>
          </p:nvPr>
        </p:nvGraphicFramePr>
        <p:xfrm>
          <a:off x="457200" y="6210744"/>
          <a:ext cx="8229600" cy="36988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114800"/>
                <a:gridCol w="4114800"/>
              </a:tblGrid>
              <a:tr h="36988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800" b="0" i="0" kern="1200" dirty="0" smtClean="0">
                          <a:solidFill>
                            <a:schemeClr val="dk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ATA Industry Council</a:t>
                      </a:r>
                    </a:p>
                  </a:txBody>
                  <a:tcPr marT="45603" marB="45603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800" b="0" kern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ATA Institutional</a:t>
                      </a:r>
                      <a:r>
                        <a:rPr kumimoji="0" lang="en-US" sz="1800" b="0" kern="1200" baseline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Member Council</a:t>
                      </a:r>
                      <a:endParaRPr kumimoji="0" lang="en-US" sz="1800" b="0" kern="1200" dirty="0">
                        <a:solidFill>
                          <a:schemeClr val="dk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603" marB="45603"/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240384" y="5257800"/>
            <a:ext cx="8229600" cy="13990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800" b="1" dirty="0">
                <a:ln w="6350">
                  <a:noFill/>
                </a:ln>
                <a:solidFill>
                  <a:srgbClr val="002060"/>
                </a:solidFill>
                <a:effectLst/>
              </a:rPr>
              <a:t>Councils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85068" y="2729484"/>
            <a:ext cx="8229600" cy="13990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800" b="1" dirty="0" smtClean="0">
                <a:ln w="6350">
                  <a:noFill/>
                </a:ln>
                <a:solidFill>
                  <a:srgbClr val="002060"/>
                </a:solidFill>
                <a:effectLst/>
              </a:rPr>
              <a:t>Policy A-Teams</a:t>
            </a:r>
            <a:endParaRPr lang="en-US" sz="2800" b="1" dirty="0">
              <a:ln w="6350">
                <a:noFill/>
              </a:ln>
              <a:solidFill>
                <a:srgbClr val="002060"/>
              </a:solidFill>
              <a:effectLst/>
            </a:endParaRP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0067931"/>
              </p:ext>
            </p:extLst>
          </p:nvPr>
        </p:nvGraphicFramePr>
        <p:xfrm>
          <a:off x="457200" y="3657600"/>
          <a:ext cx="8229600" cy="192010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114800"/>
                <a:gridCol w="4114800"/>
              </a:tblGrid>
              <a:tr h="68575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800" b="0" i="0" kern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CPT Coding</a:t>
                      </a:r>
                      <a:endParaRPr kumimoji="0" lang="en-US" sz="1800" b="0" i="0" kern="1200" dirty="0" smtClean="0">
                        <a:solidFill>
                          <a:schemeClr val="dk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697" marB="45697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800" b="0" kern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Home Telehealth Opportunities</a:t>
                      </a:r>
                      <a:r>
                        <a:rPr kumimoji="0" lang="en-US" sz="1800" b="0" kern="1200" baseline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in PPACA Implementation</a:t>
                      </a:r>
                      <a:endParaRPr kumimoji="0" lang="en-US" sz="1800" b="0" kern="12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marL="0" algn="l" rtl="0" eaLnBrk="1" latinLnBrk="0" hangingPunct="1"/>
                      <a:endParaRPr kumimoji="0" lang="en-US" sz="1800" b="0" kern="1200" dirty="0">
                        <a:solidFill>
                          <a:schemeClr val="dk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697" marB="45697"/>
                </a:tc>
              </a:tr>
              <a:tr h="15244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800" b="0" i="0" kern="1200" dirty="0" smtClean="0">
                          <a:solidFill>
                            <a:schemeClr val="dk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Telehealth Data Exchange</a:t>
                      </a:r>
                    </a:p>
                  </a:txBody>
                  <a:tcPr marT="45697" marB="45697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800" b="0" kern="1200" dirty="0" err="1" smtClean="0">
                          <a:solidFill>
                            <a:schemeClr val="dk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TeleICU</a:t>
                      </a:r>
                      <a:r>
                        <a:rPr kumimoji="0" lang="en-US" sz="1800" b="0" kern="1200" dirty="0" smtClean="0">
                          <a:solidFill>
                            <a:schemeClr val="dk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Work Group</a:t>
                      </a:r>
                      <a:endParaRPr kumimoji="0" lang="en-US" sz="1800" b="0" kern="1200" dirty="0">
                        <a:solidFill>
                          <a:schemeClr val="dk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697" marB="45697"/>
                </a:tc>
              </a:tr>
              <a:tr h="33391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800" b="0" i="0" kern="1200" dirty="0" smtClean="0">
                          <a:solidFill>
                            <a:schemeClr val="dk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Medicaid Telehealth</a:t>
                      </a:r>
                      <a:r>
                        <a:rPr kumimoji="0" lang="en-US" sz="1800" b="0" i="0" kern="1200" baseline="0" dirty="0" smtClean="0">
                          <a:solidFill>
                            <a:schemeClr val="dk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Coverage and Reimbursement</a:t>
                      </a:r>
                      <a:endParaRPr kumimoji="0" lang="en-US" sz="1800" b="0" i="0" kern="1200" dirty="0" smtClean="0">
                        <a:solidFill>
                          <a:schemeClr val="dk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697" marB="45697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800" b="0" kern="1200" dirty="0" smtClean="0">
                          <a:solidFill>
                            <a:schemeClr val="dk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Telehealth and Meaningful</a:t>
                      </a:r>
                      <a:r>
                        <a:rPr kumimoji="0" lang="en-US" sz="1800" b="0" kern="1200" baseline="0" dirty="0" smtClean="0">
                          <a:solidFill>
                            <a:schemeClr val="dk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Use</a:t>
                      </a:r>
                    </a:p>
                    <a:p>
                      <a:pPr marL="0" algn="l" rtl="0" eaLnBrk="1" latinLnBrk="0" hangingPunct="1"/>
                      <a:endParaRPr kumimoji="0" lang="en-US" sz="1800" b="0" kern="1200" dirty="0">
                        <a:solidFill>
                          <a:schemeClr val="dk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697" marB="4569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141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r>
              <a:rPr lang="en-US" smtClean="0"/>
              <a:t>Act as a catalyst for the development of universal access to a contiguous infrastructure of medical communications.</a:t>
            </a:r>
          </a:p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84632">
              <a:defRPr/>
            </a:pPr>
            <a:r>
              <a:rPr lang="en-US" b="1" dirty="0">
                <a:solidFill>
                  <a:srgbClr val="002060"/>
                </a:solidFill>
              </a:rPr>
              <a:t>ATA Technology SIG Mission</a:t>
            </a:r>
          </a:p>
        </p:txBody>
      </p:sp>
    </p:spTree>
    <p:extLst>
      <p:ext uri="{BB962C8B-B14F-4D97-AF65-F5344CB8AC3E}">
        <p14:creationId xmlns:p14="http://schemas.microsoft.com/office/powerpoint/2010/main" val="236422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r>
              <a:rPr lang="en-US" smtClean="0"/>
              <a:t>Sponsor tutorials and seminars for ATA members</a:t>
            </a:r>
          </a:p>
          <a:p>
            <a:r>
              <a:rPr lang="en-US" smtClean="0"/>
              <a:t>Develop and promote interoperability standards for telemedicine equipment</a:t>
            </a:r>
          </a:p>
          <a:p>
            <a:r>
              <a:rPr lang="en-US" smtClean="0"/>
              <a:t>Provide informational support on telemedicine technology to ATA Leadership, other ATA SIGs and ATA Members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84632">
              <a:defRPr/>
            </a:pPr>
            <a:r>
              <a:rPr lang="en-US" b="1" dirty="0">
                <a:solidFill>
                  <a:srgbClr val="002060"/>
                </a:solidFill>
              </a:rPr>
              <a:t>ATA Technology SIG Activities</a:t>
            </a:r>
          </a:p>
        </p:txBody>
      </p:sp>
    </p:spTree>
    <p:extLst>
      <p:ext uri="{BB962C8B-B14F-4D97-AF65-F5344CB8AC3E}">
        <p14:creationId xmlns:p14="http://schemas.microsoft.com/office/powerpoint/2010/main" val="422955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>
            <a:normAutofit fontScale="92500" lnSpcReduction="20000"/>
          </a:bodyPr>
          <a:lstStyle/>
          <a:p>
            <a:pPr marL="521208" indent="-457200">
              <a:defRPr/>
            </a:pPr>
            <a:r>
              <a:rPr lang="en-US" dirty="0" smtClean="0"/>
              <a:t>Leadership May 2010 - May 2012</a:t>
            </a:r>
          </a:p>
          <a:p>
            <a:pPr marL="994410" lvl="1" indent="-457200">
              <a:defRPr/>
            </a:pPr>
            <a:r>
              <a:rPr lang="en-US" dirty="0" smtClean="0"/>
              <a:t>Chair</a:t>
            </a:r>
          </a:p>
          <a:p>
            <a:pPr marL="1220724" lvl="2" indent="-342900">
              <a:defRPr/>
            </a:pPr>
            <a:r>
              <a:rPr lang="en-US" dirty="0" smtClean="0"/>
              <a:t>Mike Holcomb</a:t>
            </a:r>
          </a:p>
          <a:p>
            <a:pPr marL="994410" lvl="1" indent="-457200">
              <a:defRPr/>
            </a:pPr>
            <a:r>
              <a:rPr lang="en-US" dirty="0" smtClean="0"/>
              <a:t>Vice Chair</a:t>
            </a:r>
          </a:p>
          <a:p>
            <a:pPr marL="1220724" lvl="2" indent="-342900">
              <a:defRPr/>
            </a:pPr>
            <a:r>
              <a:rPr lang="en-US" dirty="0" smtClean="0"/>
              <a:t>Charles von </a:t>
            </a:r>
            <a:r>
              <a:rPr lang="en-US" dirty="0" err="1" smtClean="0"/>
              <a:t>Urff</a:t>
            </a:r>
            <a:r>
              <a:rPr lang="en-US" dirty="0" smtClean="0"/>
              <a:t>, Ph.D.</a:t>
            </a:r>
          </a:p>
          <a:p>
            <a:pPr marL="994410" lvl="1" indent="-457200">
              <a:defRPr/>
            </a:pPr>
            <a:r>
              <a:rPr lang="en-US" dirty="0" smtClean="0"/>
              <a:t>Immediate Past Chair</a:t>
            </a:r>
          </a:p>
          <a:p>
            <a:pPr marL="1220724" lvl="2" indent="-342900">
              <a:defRPr/>
            </a:pPr>
            <a:r>
              <a:rPr lang="en-US" dirty="0" smtClean="0"/>
              <a:t>Richard Evans</a:t>
            </a:r>
          </a:p>
          <a:p>
            <a:pPr marL="994410" lvl="1" indent="-457200">
              <a:defRPr/>
            </a:pPr>
            <a:r>
              <a:rPr lang="en-US" dirty="0" smtClean="0"/>
              <a:t>ATA Board Liaisons</a:t>
            </a:r>
          </a:p>
          <a:p>
            <a:pPr marL="1220724" lvl="2" indent="-342900">
              <a:defRPr/>
            </a:pPr>
            <a:r>
              <a:rPr lang="en-US" dirty="0" smtClean="0"/>
              <a:t>A. Stewart Ferguson, Ph.D.</a:t>
            </a:r>
          </a:p>
          <a:p>
            <a:pPr marL="1220724" lvl="2" indent="-342900">
              <a:defRPr/>
            </a:pPr>
            <a:r>
              <a:rPr lang="en-US" dirty="0" smtClean="0"/>
              <a:t>Ronald Merrell, M.D.</a:t>
            </a:r>
          </a:p>
          <a:p>
            <a:pPr marL="994410" lvl="1" indent="-457200">
              <a:defRPr/>
            </a:pPr>
            <a:r>
              <a:rPr lang="en-US" dirty="0" smtClean="0"/>
              <a:t>ATA Inter-SIG Liaisons</a:t>
            </a:r>
          </a:p>
          <a:p>
            <a:pPr marL="1220724" lvl="2" indent="-342900">
              <a:defRPr/>
            </a:pPr>
            <a:r>
              <a:rPr lang="en-US" dirty="0" smtClean="0"/>
              <a:t>Volunteers from Technology SIG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84632">
              <a:defRPr/>
            </a:pPr>
            <a:r>
              <a:rPr lang="en-US" b="1" dirty="0">
                <a:solidFill>
                  <a:srgbClr val="002060"/>
                </a:solidFill>
              </a:rPr>
              <a:t>ATA Technology SIG Leadership</a:t>
            </a:r>
          </a:p>
        </p:txBody>
      </p:sp>
    </p:spTree>
    <p:extLst>
      <p:ext uri="{BB962C8B-B14F-4D97-AF65-F5344CB8AC3E}">
        <p14:creationId xmlns:p14="http://schemas.microsoft.com/office/powerpoint/2010/main" val="42804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pPr>
              <a:buNone/>
            </a:pPr>
            <a:r>
              <a:rPr lang="en-US" smtClean="0"/>
              <a:t>American Telemedicine Association</a:t>
            </a:r>
          </a:p>
          <a:p>
            <a:pPr lvl="1">
              <a:buNone/>
            </a:pPr>
            <a:r>
              <a:rPr lang="en-US" dirty="0" smtClean="0">
                <a:hlinkClick r:id="rId2"/>
              </a:rPr>
              <a:t>http://www.americantelemed.org/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84632">
              <a:defRPr/>
            </a:pPr>
            <a:r>
              <a:rPr lang="en-US" b="1" dirty="0">
                <a:solidFill>
                  <a:srgbClr val="002060"/>
                </a:solidFill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62369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84632">
              <a:defRPr/>
            </a:pPr>
            <a:r>
              <a:rPr lang="en-US" b="1" dirty="0">
                <a:solidFill>
                  <a:srgbClr val="002060"/>
                </a:solidFill>
              </a:rPr>
              <a:t>Thank you!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676400"/>
            <a:ext cx="6477000" cy="3124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Mike Holcomb</a:t>
            </a:r>
          </a:p>
          <a:p>
            <a:pPr lvl="1">
              <a:buNone/>
            </a:pPr>
            <a:r>
              <a:rPr lang="en-US" dirty="0" smtClean="0"/>
              <a:t>mholcomb@telemedicine.arizona.edu</a:t>
            </a:r>
            <a:endParaRPr lang="en-US" dirty="0"/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371600" y="3124200"/>
            <a:ext cx="5638800" cy="3124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Janet Major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00099"/>
                </a:solidFill>
              </a:rPr>
              <a:t>jmajor@telemedicine.arizona.edu</a:t>
            </a:r>
            <a:endParaRPr lang="en-US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58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2010, Arizona Telemedicine Program</a:t>
            </a:r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666875"/>
            <a:ext cx="6931025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34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4" descr="200600123_inside_cmyk-rev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1295400"/>
            <a:ext cx="6457950" cy="969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Group 3"/>
          <p:cNvGrpSpPr>
            <a:grpSpLocks/>
          </p:cNvGrpSpPr>
          <p:nvPr/>
        </p:nvGrpSpPr>
        <p:grpSpPr bwMode="auto">
          <a:xfrm>
            <a:off x="4084638" y="304800"/>
            <a:ext cx="3643312" cy="6242050"/>
            <a:chOff x="2572" y="291"/>
            <a:chExt cx="2295" cy="3712"/>
          </a:xfrm>
        </p:grpSpPr>
        <p:sp>
          <p:nvSpPr>
            <p:cNvPr id="8205" name="Oval 4"/>
            <p:cNvSpPr>
              <a:spLocks noChangeArrowheads="1"/>
            </p:cNvSpPr>
            <p:nvPr/>
          </p:nvSpPr>
          <p:spPr bwMode="auto">
            <a:xfrm>
              <a:off x="2880" y="291"/>
              <a:ext cx="1987" cy="1373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8206" name="Oval 5"/>
            <p:cNvSpPr>
              <a:spLocks noChangeArrowheads="1"/>
            </p:cNvSpPr>
            <p:nvPr/>
          </p:nvSpPr>
          <p:spPr bwMode="auto">
            <a:xfrm>
              <a:off x="2572" y="2630"/>
              <a:ext cx="1987" cy="1373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5105400" y="527050"/>
            <a:ext cx="2971800" cy="6508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/>
              <a:t>Tuba City Regional Health Care Corporation</a:t>
            </a:r>
          </a:p>
        </p:txBody>
      </p:sp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1009650" y="3584575"/>
            <a:ext cx="3738563" cy="6508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/>
              <a:t>Arizona Foundation for the Eye</a:t>
            </a:r>
            <a:br>
              <a:rPr lang="en-US" b="1"/>
            </a:br>
            <a:r>
              <a:rPr lang="en-US" b="1"/>
              <a:t>@ St. Luke’s Medical Center</a:t>
            </a:r>
          </a:p>
        </p:txBody>
      </p:sp>
      <p:sp>
        <p:nvSpPr>
          <p:cNvPr id="8198" name="Text Box 8"/>
          <p:cNvSpPr txBox="1">
            <a:spLocks noChangeArrowheads="1"/>
          </p:cNvSpPr>
          <p:nvPr/>
        </p:nvSpPr>
        <p:spPr bwMode="auto">
          <a:xfrm>
            <a:off x="5497513" y="3921125"/>
            <a:ext cx="3581400" cy="9255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/>
              <a:t>Children’s Clinics for Rehabilitative Services @</a:t>
            </a:r>
            <a:br>
              <a:rPr lang="en-US" b="1"/>
            </a:br>
            <a:r>
              <a:rPr lang="en-US" b="1"/>
              <a:t>Tucson Medical Center</a:t>
            </a:r>
          </a:p>
        </p:txBody>
      </p:sp>
      <p:sp>
        <p:nvSpPr>
          <p:cNvPr id="8199" name="Text Box 9"/>
          <p:cNvSpPr txBox="1">
            <a:spLocks noChangeArrowheads="1"/>
          </p:cNvSpPr>
          <p:nvPr/>
        </p:nvSpPr>
        <p:spPr bwMode="auto">
          <a:xfrm>
            <a:off x="4322763" y="4911725"/>
            <a:ext cx="3581400" cy="3778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/>
              <a:t>St. Elizabeth of Hungary Clinic</a:t>
            </a:r>
          </a:p>
        </p:txBody>
      </p:sp>
      <p:sp>
        <p:nvSpPr>
          <p:cNvPr id="8200" name="Text Box 10"/>
          <p:cNvSpPr txBox="1">
            <a:spLocks noChangeArrowheads="1"/>
          </p:cNvSpPr>
          <p:nvPr/>
        </p:nvSpPr>
        <p:spPr bwMode="auto">
          <a:xfrm>
            <a:off x="4246563" y="5614988"/>
            <a:ext cx="2994025" cy="6508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/>
              <a:t>Mariposa Community Health Center</a:t>
            </a:r>
          </a:p>
        </p:txBody>
      </p:sp>
      <p:grpSp>
        <p:nvGrpSpPr>
          <p:cNvPr id="8201" name="Group 11"/>
          <p:cNvGrpSpPr>
            <a:grpSpLocks/>
          </p:cNvGrpSpPr>
          <p:nvPr/>
        </p:nvGrpSpPr>
        <p:grpSpPr bwMode="auto">
          <a:xfrm>
            <a:off x="609600" y="4794250"/>
            <a:ext cx="5470525" cy="1911350"/>
            <a:chOff x="0" y="2736"/>
            <a:chExt cx="3168" cy="1402"/>
          </a:xfrm>
        </p:grpSpPr>
        <p:pic>
          <p:nvPicPr>
            <p:cNvPr id="8203" name="Picture 12" descr="DCP_072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36"/>
              <a:ext cx="2112" cy="1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4" name="Text Box 13"/>
            <p:cNvSpPr txBox="1">
              <a:spLocks noChangeArrowheads="1"/>
            </p:cNvSpPr>
            <p:nvPr/>
          </p:nvSpPr>
          <p:spPr bwMode="auto">
            <a:xfrm>
              <a:off x="1632" y="3073"/>
              <a:ext cx="1536" cy="27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b="1"/>
                <a:t>Mobile Clinic - Amado</a:t>
              </a:r>
            </a:p>
          </p:txBody>
        </p:sp>
      </p:grpSp>
      <p:sp>
        <p:nvSpPr>
          <p:cNvPr id="8202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5334000" y="6553200"/>
            <a:ext cx="3810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7F7F7F"/>
                </a:solidFill>
              </a:rPr>
              <a:t>© 2010, Arizona Telemedicine Program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 0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a 05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a 0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Oval 5"/>
          <p:cNvSpPr>
            <a:spLocks noChangeArrowheads="1"/>
          </p:cNvSpPr>
          <p:nvPr/>
        </p:nvSpPr>
        <p:spPr bwMode="auto">
          <a:xfrm>
            <a:off x="3459163" y="2798763"/>
            <a:ext cx="2058987" cy="20605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9222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7F7F7F"/>
                </a:solidFill>
              </a:rPr>
              <a:t>© 2010, Arizona Telemedicine Program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© 2010, Arizona Telemedicine Program</a:t>
            </a: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224838" cy="1144588"/>
          </a:xfrm>
        </p:spPr>
        <p:txBody>
          <a:bodyPr/>
          <a:lstStyle/>
          <a:p>
            <a:r>
              <a:rPr lang="en-US" sz="2800" smtClean="0">
                <a:latin typeface="Helvetica-Black" pitchFamily="34" charset="0"/>
              </a:rPr>
              <a:t>Family &amp; Community Medicine</a:t>
            </a:r>
            <a:br>
              <a:rPr lang="en-US" sz="2800" smtClean="0">
                <a:latin typeface="Helvetica-Black" pitchFamily="34" charset="0"/>
              </a:rPr>
            </a:br>
            <a:r>
              <a:rPr lang="en-US" sz="2800" smtClean="0">
                <a:latin typeface="Helvetica-Black" pitchFamily="34" charset="0"/>
              </a:rPr>
              <a:t>Mobile Health Program</a:t>
            </a:r>
          </a:p>
        </p:txBody>
      </p:sp>
      <p:pic>
        <p:nvPicPr>
          <p:cNvPr id="30724" name="Picture 4" descr="Image034"/>
          <p:cNvPicPr>
            <a:picLocks noChangeAspect="1" noChangeArrowheads="1"/>
          </p:cNvPicPr>
          <p:nvPr/>
        </p:nvPicPr>
        <p:blipFill>
          <a:blip r:embed="rId3" cstate="print"/>
          <a:srcRect t="30592"/>
          <a:stretch>
            <a:fillRect/>
          </a:stretch>
        </p:blipFill>
        <p:spPr bwMode="auto">
          <a:xfrm>
            <a:off x="762000" y="1524000"/>
            <a:ext cx="7620000" cy="396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 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a 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95413" y="-1355725"/>
            <a:ext cx="10948988" cy="821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Oval 4"/>
          <p:cNvSpPr>
            <a:spLocks noChangeArrowheads="1"/>
          </p:cNvSpPr>
          <p:nvPr/>
        </p:nvSpPr>
        <p:spPr bwMode="auto">
          <a:xfrm>
            <a:off x="3457575" y="1611313"/>
            <a:ext cx="2060575" cy="20621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© 2010, Arizona Telemedicine Program</a:t>
            </a:r>
          </a:p>
        </p:txBody>
      </p:sp>
      <p:pic>
        <p:nvPicPr>
          <p:cNvPr id="40963" name="Picture 2" descr="a 0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3"/>
          <p:cNvSpPr txBox="1">
            <a:spLocks noChangeArrowheads="1"/>
          </p:cNvSpPr>
          <p:nvPr/>
        </p:nvSpPr>
        <p:spPr bwMode="auto">
          <a:xfrm>
            <a:off x="1611313" y="227013"/>
            <a:ext cx="5921375" cy="820737"/>
          </a:xfrm>
          <a:prstGeom prst="rect">
            <a:avLst/>
          </a:prstGeom>
          <a:solidFill>
            <a:schemeClr val="tx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Catherine Robinson, MS, RD, CDE</a:t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>
                <a:solidFill>
                  <a:schemeClr val="bg1"/>
                </a:solidFill>
              </a:rPr>
              <a:t>St. Elizabeth of Hungary Clinic, Tucson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TP Training 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1398</TotalTime>
  <Words>554</Words>
  <Application>Microsoft Office PowerPoint</Application>
  <PresentationFormat>On-screen Show (4:3)</PresentationFormat>
  <Paragraphs>132</Paragraphs>
  <Slides>39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ATP Training Template</vt:lpstr>
      <vt:lpstr>Default Design</vt:lpstr>
      <vt:lpstr> </vt:lpstr>
      <vt:lpstr>ATIC DHS Wi-FI Security Project for First Responders</vt:lpstr>
      <vt:lpstr>WiFi Corridor Project</vt:lpstr>
      <vt:lpstr>PowerPoint Presentation</vt:lpstr>
      <vt:lpstr>PowerPoint Presentation</vt:lpstr>
      <vt:lpstr>PowerPoint Presentation</vt:lpstr>
      <vt:lpstr>Family &amp; Community Medicine Mobile Health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…the rest of the story</vt:lpstr>
      <vt:lpstr>Telehealth</vt:lpstr>
      <vt:lpstr>PowerPoint Presentation</vt:lpstr>
      <vt:lpstr>PowerPoint Presentation</vt:lpstr>
      <vt:lpstr>www.telemedicine.arizona.edu</vt:lpstr>
      <vt:lpstr>PowerPoint Presentation</vt:lpstr>
      <vt:lpstr>PowerPoint Presentation</vt:lpstr>
      <vt:lpstr>American Telemedicine Association</vt:lpstr>
      <vt:lpstr>PowerPoint Presentation</vt:lpstr>
      <vt:lpstr>PowerPoint Presentation</vt:lpstr>
      <vt:lpstr>PowerPoint Presentation</vt:lpstr>
      <vt:lpstr>PowerPoint Presentation</vt:lpstr>
      <vt:lpstr>American Telemedicine Association Technology Special Interest Group</vt:lpstr>
      <vt:lpstr>ATA Website http://www.americantelemed.org/</vt:lpstr>
      <vt:lpstr>ATA Vision</vt:lpstr>
      <vt:lpstr>ATA Mission</vt:lpstr>
      <vt:lpstr>ATA President’s Circle Members</vt:lpstr>
      <vt:lpstr>Corporate Members</vt:lpstr>
      <vt:lpstr>ATA Special Interest Groups</vt:lpstr>
      <vt:lpstr>ATA Member Groups</vt:lpstr>
      <vt:lpstr>ATA Member Groups (Cont)</vt:lpstr>
      <vt:lpstr>ATA Technology SIG Mission</vt:lpstr>
      <vt:lpstr>ATA Technology SIG Activities</vt:lpstr>
      <vt:lpstr>ATA Technology SIG Leadership</vt:lpstr>
      <vt:lpstr>References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Sample #2</dc:title>
  <dc:creator>Janet Major</dc:creator>
  <cp:lastModifiedBy>UAMEDPHX</cp:lastModifiedBy>
  <cp:revision>156</cp:revision>
  <cp:lastPrinted>2011-09-21T21:34:16Z</cp:lastPrinted>
  <dcterms:created xsi:type="dcterms:W3CDTF">2010-01-06T22:45:21Z</dcterms:created>
  <dcterms:modified xsi:type="dcterms:W3CDTF">2011-09-22T17:20:48Z</dcterms:modified>
</cp:coreProperties>
</file>